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5" r:id="rId2"/>
    <p:sldId id="273" r:id="rId3"/>
    <p:sldId id="261" r:id="rId4"/>
    <p:sldId id="300" r:id="rId5"/>
    <p:sldId id="322" r:id="rId6"/>
    <p:sldId id="323" r:id="rId7"/>
    <p:sldId id="298" r:id="rId8"/>
    <p:sldId id="294" r:id="rId9"/>
    <p:sldId id="286" r:id="rId10"/>
    <p:sldId id="299" r:id="rId11"/>
    <p:sldId id="312" r:id="rId12"/>
    <p:sldId id="316" r:id="rId13"/>
    <p:sldId id="317" r:id="rId14"/>
    <p:sldId id="310" r:id="rId15"/>
    <p:sldId id="318" r:id="rId16"/>
    <p:sldId id="335" r:id="rId17"/>
    <p:sldId id="311" r:id="rId18"/>
    <p:sldId id="319" r:id="rId19"/>
    <p:sldId id="321" r:id="rId20"/>
    <p:sldId id="330" r:id="rId21"/>
    <p:sldId id="329" r:id="rId22"/>
    <p:sldId id="289" r:id="rId23"/>
    <p:sldId id="272" r:id="rId24"/>
    <p:sldId id="292" r:id="rId25"/>
    <p:sldId id="324" r:id="rId26"/>
    <p:sldId id="320" r:id="rId27"/>
    <p:sldId id="331" r:id="rId28"/>
    <p:sldId id="332" r:id="rId29"/>
    <p:sldId id="336" r:id="rId30"/>
    <p:sldId id="337" r:id="rId31"/>
    <p:sldId id="333" r:id="rId32"/>
    <p:sldId id="334" r:id="rId33"/>
    <p:sldId id="327" r:id="rId34"/>
    <p:sldId id="325" r:id="rId35"/>
    <p:sldId id="326" r:id="rId36"/>
    <p:sldId id="270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2EC8D-4CCD-47EF-8B41-A446FCC39265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A1BD1-E95F-4200-8AFF-B5635E484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31242" cy="6858000"/>
          </a:xfrm>
        </p:spPr>
        <p:txBody>
          <a:bodyPr anchor="b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9408" y="6137992"/>
            <a:ext cx="1582717" cy="535523"/>
          </a:xfrm>
          <a:prstGeom prst="rect">
            <a:avLst/>
          </a:prstGeom>
          <a:noFill/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652084" y="2155324"/>
            <a:ext cx="4270042" cy="2128838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51273" y="4412497"/>
            <a:ext cx="4270853" cy="688891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51750" y="5240556"/>
            <a:ext cx="4270375" cy="3100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Presented by: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7651750" y="5591563"/>
            <a:ext cx="4270375" cy="30579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Month ##, 2018</a:t>
            </a:r>
          </a:p>
        </p:txBody>
      </p:sp>
    </p:spTree>
    <p:extLst>
      <p:ext uri="{BB962C8B-B14F-4D97-AF65-F5344CB8AC3E}">
        <p14:creationId xmlns:p14="http://schemas.microsoft.com/office/powerpoint/2010/main" val="126811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458" y="260951"/>
            <a:ext cx="11024526" cy="722898"/>
          </a:xfrm>
        </p:spPr>
        <p:txBody>
          <a:bodyPr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6457" y="1090831"/>
            <a:ext cx="11024525" cy="3465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6457" y="1614115"/>
            <a:ext cx="11024525" cy="4504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2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Slide_w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6458" y="260951"/>
            <a:ext cx="11024526" cy="722898"/>
          </a:xfrm>
        </p:spPr>
        <p:txBody>
          <a:bodyPr anchor="b" anchorCtr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57" y="1091358"/>
            <a:ext cx="11024525" cy="44967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73637" y="5458691"/>
            <a:ext cx="4918364" cy="651598"/>
          </a:xfrm>
          <a:solidFill>
            <a:schemeClr val="bg1">
              <a:alpha val="67000"/>
            </a:schemeClr>
          </a:solidFill>
        </p:spPr>
        <p:txBody>
          <a:bodyPr lIns="182880" rIns="182880" anchor="ctr" anchorCtr="0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0" y="1682750"/>
            <a:ext cx="12192000" cy="44275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graphic/image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F0F43C4-2C7A-45D0-8F05-A361FFED5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6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Bullets_w_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308" y="260950"/>
            <a:ext cx="6802530" cy="910123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90550" y="1363579"/>
            <a:ext cx="6802288" cy="4814971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470474" y="0"/>
            <a:ext cx="47215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69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w_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308" y="260951"/>
            <a:ext cx="6785348" cy="94511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6457" y="1385454"/>
            <a:ext cx="6779128" cy="47915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7453222" y="0"/>
            <a:ext cx="473877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g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b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30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Pg_Image_w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b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5735783"/>
            <a:ext cx="5611091" cy="582468"/>
          </a:xfrm>
          <a:solidFill>
            <a:schemeClr val="accent1">
              <a:alpha val="80000"/>
            </a:scheme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935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497" y="891359"/>
            <a:ext cx="7265581" cy="2518148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87573" y="432390"/>
            <a:ext cx="1190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65545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NLogo_Reverse_300dpi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123" y="3735797"/>
            <a:ext cx="907070" cy="127954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53170" y="4375571"/>
            <a:ext cx="4946650" cy="947448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###.###.####</a:t>
            </a:r>
          </a:p>
          <a:p>
            <a:pPr lvl="0"/>
            <a:r>
              <a:rPr lang="en-US" dirty="0"/>
              <a:t>email@nelsonnygaard.com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3025" y="3735388"/>
            <a:ext cx="4946650" cy="6397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96091" y="3735388"/>
            <a:ext cx="0" cy="127995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0" y="20768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4000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cap="all" baseline="0" dirty="0">
                <a:solidFill>
                  <a:schemeClr val="bg1"/>
                </a:solidFill>
                <a:latin typeface="+mj-lt"/>
              </a:rPr>
              <a:t>YOU</a:t>
            </a:r>
            <a:r>
              <a:rPr lang="en-US" sz="4000" baseline="0" dirty="0">
                <a:solidFill>
                  <a:schemeClr val="bg1"/>
                </a:solidFill>
                <a:latin typeface="+mj-lt"/>
              </a:rPr>
              <a:t>!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601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_Basic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931236" y="254642"/>
            <a:ext cx="990687" cy="638217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54644"/>
            <a:ext cx="9570057" cy="63821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 rot="5400000">
            <a:off x="7506905" y="3272459"/>
            <a:ext cx="6382171" cy="3465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5400000">
            <a:off x="-3006311" y="3006311"/>
            <a:ext cx="6377748" cy="365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 rot="5400000">
            <a:off x="-75763" y="6417114"/>
            <a:ext cx="516649" cy="365123"/>
          </a:xfrm>
        </p:spPr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82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ullets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219200"/>
            <a:ext cx="10566400" cy="5181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629400"/>
            <a:ext cx="12192000" cy="228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Nelson\Nygaard Consulting Associates,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785600" y="6648450"/>
            <a:ext cx="304800" cy="19050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4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80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73282"/>
            <a:ext cx="12192000" cy="697490"/>
          </a:xfrm>
          <a:solidFill>
            <a:schemeClr val="accent1"/>
          </a:solidFill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65255"/>
            <a:ext cx="12192000" cy="5458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96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30082"/>
            <a:ext cx="12192000" cy="914400"/>
          </a:xfrm>
          <a:solidFill>
            <a:schemeClr val="bg1"/>
          </a:solidFill>
        </p:spPr>
        <p:txBody>
          <a:bodyPr lIns="457200" anchor="ctr" anchorCtr="0">
            <a:normAutofit/>
          </a:bodyPr>
          <a:lstStyle>
            <a:lvl1pPr algn="l"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2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2601433"/>
          </a:xfrm>
          <a:solidFill>
            <a:schemeClr val="accent1"/>
          </a:solidFill>
        </p:spPr>
        <p:txBody>
          <a:bodyPr lIns="822960" tIns="640080" anchor="t" anchorCtr="0">
            <a:normAutofit/>
          </a:bodyPr>
          <a:lstStyle>
            <a:lvl1pPr algn="l"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AGENDA/CONTENTS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251" y="1146912"/>
            <a:ext cx="10909005" cy="545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261185" y="2023120"/>
            <a:ext cx="13716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31" hasCustomPrompt="1"/>
          </p:nvPr>
        </p:nvSpPr>
        <p:spPr>
          <a:xfrm>
            <a:off x="893799" y="3394720"/>
            <a:ext cx="2020112" cy="50432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1" name="Text Placeholder 39"/>
          <p:cNvSpPr>
            <a:spLocks noGrp="1"/>
          </p:cNvSpPr>
          <p:nvPr>
            <p:ph type="body" sz="quarter" idx="32" hasCustomPrompt="1"/>
          </p:nvPr>
        </p:nvSpPr>
        <p:spPr>
          <a:xfrm>
            <a:off x="893799" y="3894248"/>
            <a:ext cx="2020112" cy="1179716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42" name="Picture Placeholder 9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820011" y="2023120"/>
            <a:ext cx="13750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3" name="Text Placeholder 39"/>
          <p:cNvSpPr>
            <a:spLocks noGrp="1"/>
          </p:cNvSpPr>
          <p:nvPr>
            <p:ph type="body" sz="quarter" idx="34" hasCustomPrompt="1"/>
          </p:nvPr>
        </p:nvSpPr>
        <p:spPr>
          <a:xfrm>
            <a:off x="3497455" y="3394720"/>
            <a:ext cx="2020112" cy="50432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4" name="Text Placeholder 39"/>
          <p:cNvSpPr>
            <a:spLocks noGrp="1"/>
          </p:cNvSpPr>
          <p:nvPr>
            <p:ph type="body" sz="quarter" idx="35" hasCustomPrompt="1"/>
          </p:nvPr>
        </p:nvSpPr>
        <p:spPr>
          <a:xfrm>
            <a:off x="3497455" y="3894248"/>
            <a:ext cx="2020112" cy="1179716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45" name="Picture Placeholder 9"/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6428179" y="2023120"/>
            <a:ext cx="1374999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6" name="Text Placeholder 39"/>
          <p:cNvSpPr>
            <a:spLocks noGrp="1"/>
          </p:cNvSpPr>
          <p:nvPr>
            <p:ph type="body" sz="quarter" idx="37" hasCustomPrompt="1"/>
          </p:nvPr>
        </p:nvSpPr>
        <p:spPr>
          <a:xfrm>
            <a:off x="6105622" y="3394720"/>
            <a:ext cx="2020112" cy="50432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7" name="Text Placeholder 39"/>
          <p:cNvSpPr>
            <a:spLocks noGrp="1"/>
          </p:cNvSpPr>
          <p:nvPr>
            <p:ph type="body" sz="quarter" idx="38" hasCustomPrompt="1"/>
          </p:nvPr>
        </p:nvSpPr>
        <p:spPr>
          <a:xfrm>
            <a:off x="6105622" y="3894248"/>
            <a:ext cx="2020112" cy="1179716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48" name="Picture Placeholder 9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9031835" y="2023120"/>
            <a:ext cx="1374999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9" name="Text Placeholder 39"/>
          <p:cNvSpPr>
            <a:spLocks noGrp="1"/>
          </p:cNvSpPr>
          <p:nvPr>
            <p:ph type="body" sz="quarter" idx="40" hasCustomPrompt="1"/>
          </p:nvPr>
        </p:nvSpPr>
        <p:spPr>
          <a:xfrm>
            <a:off x="8709278" y="3394720"/>
            <a:ext cx="2020112" cy="50432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36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0" name="Text Placeholder 39"/>
          <p:cNvSpPr>
            <a:spLocks noGrp="1"/>
          </p:cNvSpPr>
          <p:nvPr>
            <p:ph type="body" sz="quarter" idx="41" hasCustomPrompt="1"/>
          </p:nvPr>
        </p:nvSpPr>
        <p:spPr>
          <a:xfrm>
            <a:off x="8709278" y="3894248"/>
            <a:ext cx="2020112" cy="1179716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6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Icon_Thumbn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62"/>
          </p:nvPr>
        </p:nvSpPr>
        <p:spPr/>
        <p:txBody>
          <a:bodyPr anchor="ctr" anchorCtr="0"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250" y="449222"/>
            <a:ext cx="10909005" cy="543237"/>
          </a:xfrm>
          <a:noFill/>
        </p:spPr>
        <p:txBody>
          <a:bodyPr lIns="0" tIns="91440" rIns="0" bIns="91440" anchor="t" anchorCtr="0">
            <a:noAutofit/>
          </a:bodyPr>
          <a:lstStyle>
            <a:lvl1pPr algn="l">
              <a:defRPr sz="28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251" y="992459"/>
            <a:ext cx="10909005" cy="403592"/>
          </a:xfrm>
        </p:spPr>
        <p:txBody>
          <a:bodyPr lIns="0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146507" y="1720970"/>
            <a:ext cx="13716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2" name="Picture Placeholder 9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3881381" y="1720970"/>
            <a:ext cx="13750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5" name="Picture Placeholder 9"/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6617956" y="1720970"/>
            <a:ext cx="1374999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48" name="Picture Placeholder 9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9354530" y="1755250"/>
            <a:ext cx="1374999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6" name="Text Placeholder 39"/>
          <p:cNvSpPr>
            <a:spLocks noGrp="1"/>
          </p:cNvSpPr>
          <p:nvPr>
            <p:ph type="body" sz="quarter" idx="42" hasCustomPrompt="1"/>
          </p:nvPr>
        </p:nvSpPr>
        <p:spPr>
          <a:xfrm>
            <a:off x="822251" y="3255088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43" hasCustomPrompt="1"/>
          </p:nvPr>
        </p:nvSpPr>
        <p:spPr>
          <a:xfrm>
            <a:off x="822251" y="3498573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18" name="Text Placeholder 39"/>
          <p:cNvSpPr>
            <a:spLocks noGrp="1"/>
          </p:cNvSpPr>
          <p:nvPr>
            <p:ph type="body" sz="quarter" idx="44" hasCustomPrompt="1"/>
          </p:nvPr>
        </p:nvSpPr>
        <p:spPr>
          <a:xfrm>
            <a:off x="3558825" y="3255088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19" name="Text Placeholder 39"/>
          <p:cNvSpPr>
            <a:spLocks noGrp="1"/>
          </p:cNvSpPr>
          <p:nvPr>
            <p:ph type="body" sz="quarter" idx="45" hasCustomPrompt="1"/>
          </p:nvPr>
        </p:nvSpPr>
        <p:spPr>
          <a:xfrm>
            <a:off x="3558825" y="3498573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20" name="Text Placeholder 39"/>
          <p:cNvSpPr>
            <a:spLocks noGrp="1"/>
          </p:cNvSpPr>
          <p:nvPr>
            <p:ph type="body" sz="quarter" idx="46" hasCustomPrompt="1"/>
          </p:nvPr>
        </p:nvSpPr>
        <p:spPr>
          <a:xfrm>
            <a:off x="6295399" y="3255088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21" name="Text Placeholder 39"/>
          <p:cNvSpPr>
            <a:spLocks noGrp="1"/>
          </p:cNvSpPr>
          <p:nvPr>
            <p:ph type="body" sz="quarter" idx="47" hasCustomPrompt="1"/>
          </p:nvPr>
        </p:nvSpPr>
        <p:spPr>
          <a:xfrm>
            <a:off x="6295399" y="3498573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48" hasCustomPrompt="1"/>
          </p:nvPr>
        </p:nvSpPr>
        <p:spPr>
          <a:xfrm>
            <a:off x="9031973" y="3255088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23" name="Text Placeholder 39"/>
          <p:cNvSpPr>
            <a:spLocks noGrp="1"/>
          </p:cNvSpPr>
          <p:nvPr>
            <p:ph type="body" sz="quarter" idx="49" hasCustomPrompt="1"/>
          </p:nvPr>
        </p:nvSpPr>
        <p:spPr>
          <a:xfrm>
            <a:off x="9031973" y="3498573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26" name="Picture Placeholder 9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1146507" y="4204423"/>
            <a:ext cx="13716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7" name="Text Placeholder 39"/>
          <p:cNvSpPr>
            <a:spLocks noGrp="1"/>
          </p:cNvSpPr>
          <p:nvPr>
            <p:ph type="body" sz="quarter" idx="51" hasCustomPrompt="1"/>
          </p:nvPr>
        </p:nvSpPr>
        <p:spPr>
          <a:xfrm>
            <a:off x="822251" y="5745171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52" hasCustomPrompt="1"/>
          </p:nvPr>
        </p:nvSpPr>
        <p:spPr>
          <a:xfrm>
            <a:off x="822251" y="5988656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29" name="Picture Placeholder 9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3881381" y="4204423"/>
            <a:ext cx="13750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54" hasCustomPrompt="1"/>
          </p:nvPr>
        </p:nvSpPr>
        <p:spPr>
          <a:xfrm>
            <a:off x="3558825" y="5745171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55" hasCustomPrompt="1"/>
          </p:nvPr>
        </p:nvSpPr>
        <p:spPr>
          <a:xfrm>
            <a:off x="3558825" y="5988656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32" name="Picture Placeholder 9"/>
          <p:cNvSpPr>
            <a:spLocks noGrp="1" noChangeAspect="1"/>
          </p:cNvSpPr>
          <p:nvPr>
            <p:ph type="pic" sz="quarter" idx="56" hasCustomPrompt="1"/>
          </p:nvPr>
        </p:nvSpPr>
        <p:spPr>
          <a:xfrm>
            <a:off x="6617955" y="4204423"/>
            <a:ext cx="13750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3" name="Text Placeholder 39"/>
          <p:cNvSpPr>
            <a:spLocks noGrp="1"/>
          </p:cNvSpPr>
          <p:nvPr>
            <p:ph type="body" sz="quarter" idx="57" hasCustomPrompt="1"/>
          </p:nvPr>
        </p:nvSpPr>
        <p:spPr>
          <a:xfrm>
            <a:off x="6295399" y="5738541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34" name="Text Placeholder 39"/>
          <p:cNvSpPr>
            <a:spLocks noGrp="1"/>
          </p:cNvSpPr>
          <p:nvPr>
            <p:ph type="body" sz="quarter" idx="58" hasCustomPrompt="1"/>
          </p:nvPr>
        </p:nvSpPr>
        <p:spPr>
          <a:xfrm>
            <a:off x="6295399" y="5982026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35" name="Picture Placeholder 9"/>
          <p:cNvSpPr>
            <a:spLocks noGrp="1" noChangeAspect="1"/>
          </p:cNvSpPr>
          <p:nvPr>
            <p:ph type="pic" sz="quarter" idx="59" hasCustomPrompt="1"/>
          </p:nvPr>
        </p:nvSpPr>
        <p:spPr>
          <a:xfrm>
            <a:off x="9354529" y="4204423"/>
            <a:ext cx="1375000" cy="1371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>
            <a:lvl1pPr marL="0" indent="0" algn="ctr">
              <a:buNone/>
              <a:defRPr sz="800" baseline="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6" name="Text Placeholder 39"/>
          <p:cNvSpPr>
            <a:spLocks noGrp="1"/>
          </p:cNvSpPr>
          <p:nvPr>
            <p:ph type="body" sz="quarter" idx="60" hasCustomPrompt="1"/>
          </p:nvPr>
        </p:nvSpPr>
        <p:spPr>
          <a:xfrm>
            <a:off x="9031973" y="5745171"/>
            <a:ext cx="2020112" cy="24348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1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in Title Case</a:t>
            </a:r>
          </a:p>
        </p:txBody>
      </p:sp>
      <p:sp>
        <p:nvSpPr>
          <p:cNvPr id="37" name="Text Placeholder 39"/>
          <p:cNvSpPr>
            <a:spLocks noGrp="1"/>
          </p:cNvSpPr>
          <p:nvPr>
            <p:ph type="body" sz="quarter" idx="61" hasCustomPrompt="1"/>
          </p:nvPr>
        </p:nvSpPr>
        <p:spPr>
          <a:xfrm>
            <a:off x="9031973" y="5988656"/>
            <a:ext cx="2020112" cy="407408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in Title Case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1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-Icon_Thumbn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62"/>
          </p:nvPr>
        </p:nvSpPr>
        <p:spPr/>
        <p:txBody>
          <a:bodyPr anchor="ctr" anchorCtr="0"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250" y="449222"/>
            <a:ext cx="10909005" cy="543237"/>
          </a:xfrm>
          <a:noFill/>
        </p:spPr>
        <p:txBody>
          <a:bodyPr lIns="0" tIns="91440" rIns="0" bIns="91440" anchor="t" anchorCtr="0">
            <a:noAutofit/>
          </a:bodyPr>
          <a:lstStyle>
            <a:lvl1pPr algn="l">
              <a:defRPr sz="28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251" y="992459"/>
            <a:ext cx="10909005" cy="403592"/>
          </a:xfrm>
        </p:spPr>
        <p:txBody>
          <a:bodyPr lIns="0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0"/>
            <a:ext cx="12186582" cy="67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39"/>
          <p:cNvSpPr>
            <a:spLocks noGrp="1"/>
          </p:cNvSpPr>
          <p:nvPr>
            <p:ph type="body" sz="quarter" idx="32" hasCustomPrompt="1"/>
          </p:nvPr>
        </p:nvSpPr>
        <p:spPr>
          <a:xfrm>
            <a:off x="458901" y="2846033"/>
            <a:ext cx="4049137" cy="432425"/>
          </a:xfrm>
          <a:solidFill>
            <a:schemeClr val="accent1">
              <a:alpha val="80000"/>
            </a:schemeClr>
          </a:solidFill>
        </p:spPr>
        <p:txBody>
          <a:bodyPr lIns="91440" tIns="91440" rIns="91440" bIns="91440"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01 | Section Name</a:t>
            </a:r>
          </a:p>
        </p:txBody>
      </p:sp>
      <p:sp>
        <p:nvSpPr>
          <p:cNvPr id="19" name="Text Placeholder 39"/>
          <p:cNvSpPr>
            <a:spLocks noGrp="1"/>
          </p:cNvSpPr>
          <p:nvPr>
            <p:ph type="body" sz="quarter" idx="34" hasCustomPrompt="1"/>
          </p:nvPr>
        </p:nvSpPr>
        <p:spPr>
          <a:xfrm>
            <a:off x="458900" y="3511389"/>
            <a:ext cx="4049137" cy="432425"/>
          </a:xfrm>
          <a:solidFill>
            <a:schemeClr val="accent1">
              <a:alpha val="80000"/>
            </a:schemeClr>
          </a:solidFill>
        </p:spPr>
        <p:txBody>
          <a:bodyPr lIns="91440" tIns="91440" rIns="91440" bIns="91440"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02 | Section Name</a:t>
            </a:r>
          </a:p>
        </p:txBody>
      </p:sp>
      <p:sp>
        <p:nvSpPr>
          <p:cNvPr id="20" name="Text Placeholder 39"/>
          <p:cNvSpPr>
            <a:spLocks noGrp="1"/>
          </p:cNvSpPr>
          <p:nvPr>
            <p:ph type="body" sz="quarter" idx="35" hasCustomPrompt="1"/>
          </p:nvPr>
        </p:nvSpPr>
        <p:spPr>
          <a:xfrm>
            <a:off x="458900" y="4176745"/>
            <a:ext cx="4049137" cy="432425"/>
          </a:xfrm>
          <a:solidFill>
            <a:schemeClr val="accent1">
              <a:alpha val="80000"/>
            </a:schemeClr>
          </a:solidFill>
        </p:spPr>
        <p:txBody>
          <a:bodyPr lIns="91440" tIns="91440" rIns="91440" bIns="91440"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03 | Section Name</a:t>
            </a:r>
          </a:p>
        </p:txBody>
      </p:sp>
      <p:sp>
        <p:nvSpPr>
          <p:cNvPr id="21" name="Text Placeholder 39"/>
          <p:cNvSpPr>
            <a:spLocks noGrp="1"/>
          </p:cNvSpPr>
          <p:nvPr>
            <p:ph type="body" sz="quarter" idx="36" hasCustomPrompt="1"/>
          </p:nvPr>
        </p:nvSpPr>
        <p:spPr>
          <a:xfrm>
            <a:off x="458900" y="4886083"/>
            <a:ext cx="4049137" cy="432425"/>
          </a:xfrm>
          <a:solidFill>
            <a:schemeClr val="accent1">
              <a:alpha val="80000"/>
            </a:schemeClr>
          </a:solidFill>
        </p:spPr>
        <p:txBody>
          <a:bodyPr lIns="91440" tIns="91440" rIns="91440" bIns="91440"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04 | Section Name</a:t>
            </a:r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37" hasCustomPrompt="1"/>
          </p:nvPr>
        </p:nvSpPr>
        <p:spPr>
          <a:xfrm>
            <a:off x="458899" y="5595421"/>
            <a:ext cx="4049137" cy="432425"/>
          </a:xfrm>
          <a:solidFill>
            <a:schemeClr val="accent1">
              <a:alpha val="80000"/>
            </a:schemeClr>
          </a:solidFill>
        </p:spPr>
        <p:txBody>
          <a:bodyPr lIns="91440" tIns="91440" rIns="91440" bIns="91440"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05 | Section Name</a:t>
            </a:r>
          </a:p>
        </p:txBody>
      </p:sp>
      <p:sp>
        <p:nvSpPr>
          <p:cNvPr id="23" name="Text Placeholder 39"/>
          <p:cNvSpPr>
            <a:spLocks noGrp="1"/>
          </p:cNvSpPr>
          <p:nvPr>
            <p:ph type="body" sz="quarter" idx="38" hasCustomPrompt="1"/>
          </p:nvPr>
        </p:nvSpPr>
        <p:spPr>
          <a:xfrm>
            <a:off x="458898" y="1371592"/>
            <a:ext cx="4049137" cy="576154"/>
          </a:xfrm>
          <a:solidFill>
            <a:schemeClr val="accent1">
              <a:alpha val="80000"/>
            </a:schemeClr>
          </a:solidFill>
        </p:spPr>
        <p:txBody>
          <a:bodyPr lIns="91440" tIns="91440" rIns="91440" bIns="91440">
            <a:noAutofit/>
          </a:bodyPr>
          <a:lstStyle>
            <a:lvl1pPr marL="0" indent="0" algn="l">
              <a:buNone/>
              <a:defRPr sz="28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0F43C4-2C7A-45D0-8F05-A361FFED5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5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_Put_People_Fi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8" y="260951"/>
            <a:ext cx="825024" cy="112163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H="1">
            <a:off x="1640068" y="260951"/>
            <a:ext cx="4307" cy="1119559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91" y="1286025"/>
            <a:ext cx="8971221" cy="473509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878419" y="269361"/>
            <a:ext cx="498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accent1"/>
                </a:solidFill>
                <a:latin typeface="+mj-lt"/>
              </a:rPr>
              <a:t>WE PUT </a:t>
            </a:r>
            <a:r>
              <a:rPr lang="en-US" sz="2400" b="0" cap="all" baseline="0" dirty="0">
                <a:solidFill>
                  <a:schemeClr val="accent1"/>
                </a:solidFill>
                <a:latin typeface="+mj-lt"/>
              </a:rPr>
              <a:t>PEOPLE</a:t>
            </a:r>
            <a:r>
              <a:rPr lang="en-US" sz="2400" b="0" dirty="0">
                <a:solidFill>
                  <a:schemeClr val="accent1"/>
                </a:solidFill>
                <a:latin typeface="+mj-lt"/>
              </a:rPr>
              <a:t> FIRST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878419" y="703627"/>
            <a:ext cx="733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Developing transportation systems to promote broader community goals of mobility, equality, economic development, and healthy living.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6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0" y="6503579"/>
            <a:ext cx="12192000" cy="3651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516" y="260951"/>
            <a:ext cx="11004884" cy="722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589" y="1251284"/>
            <a:ext cx="11004884" cy="49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42020" y="6503582"/>
            <a:ext cx="516649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F43C4-2C7A-45D0-8F05-A361FFED5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7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49" r:id="rId3"/>
    <p:sldLayoutId id="2147483674" r:id="rId4"/>
    <p:sldLayoutId id="2147483670" r:id="rId5"/>
    <p:sldLayoutId id="2147483673" r:id="rId6"/>
    <p:sldLayoutId id="2147483675" r:id="rId7"/>
    <p:sldLayoutId id="2147483672" r:id="rId8"/>
    <p:sldLayoutId id="2147483671" r:id="rId9"/>
    <p:sldLayoutId id="2147483663" r:id="rId10"/>
    <p:sldLayoutId id="2147483667" r:id="rId11"/>
    <p:sldLayoutId id="2147483652" r:id="rId12"/>
    <p:sldLayoutId id="2147483665" r:id="rId13"/>
    <p:sldLayoutId id="2147483660" r:id="rId14"/>
    <p:sldLayoutId id="2147483666" r:id="rId15"/>
    <p:sldLayoutId id="2147483669" r:id="rId16"/>
    <p:sldLayoutId id="2147483668" r:id="rId17"/>
    <p:sldLayoutId id="2147483659" r:id="rId18"/>
    <p:sldLayoutId id="2147483676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9350" indent="-2349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6550" indent="-234950" algn="l" defTabSz="914400" rtl="0" eaLnBrk="1" latinLnBrk="0" hangingPunct="1">
        <a:lnSpc>
          <a:spcPct val="90000"/>
        </a:lnSpc>
        <a:spcBef>
          <a:spcPts val="500"/>
        </a:spcBef>
        <a:buSzPct val="85000"/>
        <a:buFont typeface="Arial" panose="020B0604020202020204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63750" indent="-234950" algn="l" defTabSz="914400" rtl="0" eaLnBrk="1" latinLnBrk="0" hangingPunct="1">
        <a:lnSpc>
          <a:spcPct val="90000"/>
        </a:lnSpc>
        <a:spcBef>
          <a:spcPts val="500"/>
        </a:spcBef>
        <a:buFont typeface="Gotham Book" panose="02000604040000020004" pitchFamily="50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.png"/><Relationship Id="rId21" Type="http://schemas.openxmlformats.org/officeDocument/2006/relationships/image" Target="../media/image59.png"/><Relationship Id="rId42" Type="http://schemas.openxmlformats.org/officeDocument/2006/relationships/image" Target="../media/image80.png"/><Relationship Id="rId47" Type="http://schemas.openxmlformats.org/officeDocument/2006/relationships/image" Target="../media/image85.png"/><Relationship Id="rId63" Type="http://schemas.openxmlformats.org/officeDocument/2006/relationships/image" Target="../media/image101.png"/><Relationship Id="rId68" Type="http://schemas.openxmlformats.org/officeDocument/2006/relationships/image" Target="../media/image106.png"/><Relationship Id="rId84" Type="http://schemas.openxmlformats.org/officeDocument/2006/relationships/image" Target="../media/image122.png"/><Relationship Id="rId89" Type="http://schemas.openxmlformats.org/officeDocument/2006/relationships/image" Target="../media/image127.png"/><Relationship Id="rId16" Type="http://schemas.openxmlformats.org/officeDocument/2006/relationships/image" Target="../media/image54.png"/><Relationship Id="rId107" Type="http://schemas.openxmlformats.org/officeDocument/2006/relationships/image" Target="../media/image145.png"/><Relationship Id="rId11" Type="http://schemas.openxmlformats.org/officeDocument/2006/relationships/image" Target="../media/image49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53" Type="http://schemas.openxmlformats.org/officeDocument/2006/relationships/image" Target="../media/image91.png"/><Relationship Id="rId58" Type="http://schemas.openxmlformats.org/officeDocument/2006/relationships/image" Target="../media/image96.png"/><Relationship Id="rId74" Type="http://schemas.openxmlformats.org/officeDocument/2006/relationships/image" Target="../media/image112.png"/><Relationship Id="rId79" Type="http://schemas.openxmlformats.org/officeDocument/2006/relationships/image" Target="../media/image117.png"/><Relationship Id="rId102" Type="http://schemas.openxmlformats.org/officeDocument/2006/relationships/image" Target="../media/image140.png"/><Relationship Id="rId5" Type="http://schemas.openxmlformats.org/officeDocument/2006/relationships/image" Target="../media/image43.png"/><Relationship Id="rId90" Type="http://schemas.openxmlformats.org/officeDocument/2006/relationships/image" Target="../media/image128.png"/><Relationship Id="rId95" Type="http://schemas.openxmlformats.org/officeDocument/2006/relationships/image" Target="../media/image133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43" Type="http://schemas.openxmlformats.org/officeDocument/2006/relationships/image" Target="../media/image81.png"/><Relationship Id="rId48" Type="http://schemas.openxmlformats.org/officeDocument/2006/relationships/image" Target="../media/image86.png"/><Relationship Id="rId64" Type="http://schemas.openxmlformats.org/officeDocument/2006/relationships/image" Target="../media/image102.png"/><Relationship Id="rId69" Type="http://schemas.openxmlformats.org/officeDocument/2006/relationships/image" Target="../media/image107.png"/><Relationship Id="rId80" Type="http://schemas.openxmlformats.org/officeDocument/2006/relationships/image" Target="../media/image118.png"/><Relationship Id="rId85" Type="http://schemas.openxmlformats.org/officeDocument/2006/relationships/image" Target="../media/image123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59" Type="http://schemas.openxmlformats.org/officeDocument/2006/relationships/image" Target="../media/image97.png"/><Relationship Id="rId103" Type="http://schemas.openxmlformats.org/officeDocument/2006/relationships/image" Target="../media/image141.png"/><Relationship Id="rId108" Type="http://schemas.openxmlformats.org/officeDocument/2006/relationships/image" Target="../media/image146.png"/><Relationship Id="rId54" Type="http://schemas.openxmlformats.org/officeDocument/2006/relationships/image" Target="../media/image92.png"/><Relationship Id="rId70" Type="http://schemas.openxmlformats.org/officeDocument/2006/relationships/image" Target="../media/image108.png"/><Relationship Id="rId75" Type="http://schemas.openxmlformats.org/officeDocument/2006/relationships/image" Target="../media/image113.png"/><Relationship Id="rId91" Type="http://schemas.openxmlformats.org/officeDocument/2006/relationships/image" Target="../media/image129.png"/><Relationship Id="rId9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87.png"/><Relationship Id="rId57" Type="http://schemas.openxmlformats.org/officeDocument/2006/relationships/image" Target="../media/image95.png"/><Relationship Id="rId106" Type="http://schemas.openxmlformats.org/officeDocument/2006/relationships/image" Target="../media/image144.png"/><Relationship Id="rId10" Type="http://schemas.openxmlformats.org/officeDocument/2006/relationships/image" Target="../media/image48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52" Type="http://schemas.openxmlformats.org/officeDocument/2006/relationships/image" Target="../media/image90.png"/><Relationship Id="rId60" Type="http://schemas.openxmlformats.org/officeDocument/2006/relationships/image" Target="../media/image98.png"/><Relationship Id="rId65" Type="http://schemas.openxmlformats.org/officeDocument/2006/relationships/image" Target="../media/image103.png"/><Relationship Id="rId73" Type="http://schemas.openxmlformats.org/officeDocument/2006/relationships/image" Target="../media/image111.png"/><Relationship Id="rId78" Type="http://schemas.openxmlformats.org/officeDocument/2006/relationships/image" Target="../media/image116.png"/><Relationship Id="rId81" Type="http://schemas.openxmlformats.org/officeDocument/2006/relationships/image" Target="../media/image119.png"/><Relationship Id="rId86" Type="http://schemas.openxmlformats.org/officeDocument/2006/relationships/image" Target="../media/image124.png"/><Relationship Id="rId94" Type="http://schemas.openxmlformats.org/officeDocument/2006/relationships/image" Target="../media/image132.png"/><Relationship Id="rId99" Type="http://schemas.openxmlformats.org/officeDocument/2006/relationships/image" Target="../media/image137.png"/><Relationship Id="rId101" Type="http://schemas.openxmlformats.org/officeDocument/2006/relationships/image" Target="../media/image13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9" Type="http://schemas.openxmlformats.org/officeDocument/2006/relationships/image" Target="../media/image77.png"/><Relationship Id="rId109" Type="http://schemas.openxmlformats.org/officeDocument/2006/relationships/image" Target="../media/image147.png"/><Relationship Id="rId34" Type="http://schemas.openxmlformats.org/officeDocument/2006/relationships/image" Target="../media/image72.png"/><Relationship Id="rId50" Type="http://schemas.openxmlformats.org/officeDocument/2006/relationships/image" Target="../media/image88.png"/><Relationship Id="rId55" Type="http://schemas.openxmlformats.org/officeDocument/2006/relationships/image" Target="../media/image93.png"/><Relationship Id="rId76" Type="http://schemas.openxmlformats.org/officeDocument/2006/relationships/image" Target="../media/image114.png"/><Relationship Id="rId97" Type="http://schemas.openxmlformats.org/officeDocument/2006/relationships/image" Target="../media/image135.png"/><Relationship Id="rId104" Type="http://schemas.openxmlformats.org/officeDocument/2006/relationships/image" Target="../media/image142.png"/><Relationship Id="rId7" Type="http://schemas.openxmlformats.org/officeDocument/2006/relationships/image" Target="../media/image45.png"/><Relationship Id="rId71" Type="http://schemas.openxmlformats.org/officeDocument/2006/relationships/image" Target="../media/image109.png"/><Relationship Id="rId92" Type="http://schemas.openxmlformats.org/officeDocument/2006/relationships/image" Target="../media/image130.png"/><Relationship Id="rId2" Type="http://schemas.openxmlformats.org/officeDocument/2006/relationships/image" Target="../media/image40.png"/><Relationship Id="rId29" Type="http://schemas.openxmlformats.org/officeDocument/2006/relationships/image" Target="../media/image67.png"/><Relationship Id="rId24" Type="http://schemas.openxmlformats.org/officeDocument/2006/relationships/image" Target="../media/image62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66" Type="http://schemas.openxmlformats.org/officeDocument/2006/relationships/image" Target="../media/image104.png"/><Relationship Id="rId87" Type="http://schemas.openxmlformats.org/officeDocument/2006/relationships/image" Target="../media/image125.png"/><Relationship Id="rId110" Type="http://schemas.openxmlformats.org/officeDocument/2006/relationships/image" Target="../media/image148.png"/><Relationship Id="rId61" Type="http://schemas.openxmlformats.org/officeDocument/2006/relationships/image" Target="../media/image99.png"/><Relationship Id="rId82" Type="http://schemas.openxmlformats.org/officeDocument/2006/relationships/image" Target="../media/image120.png"/><Relationship Id="rId19" Type="http://schemas.openxmlformats.org/officeDocument/2006/relationships/image" Target="../media/image57.png"/><Relationship Id="rId14" Type="http://schemas.openxmlformats.org/officeDocument/2006/relationships/image" Target="../media/image52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56" Type="http://schemas.openxmlformats.org/officeDocument/2006/relationships/image" Target="../media/image94.png"/><Relationship Id="rId77" Type="http://schemas.openxmlformats.org/officeDocument/2006/relationships/image" Target="../media/image115.png"/><Relationship Id="rId100" Type="http://schemas.openxmlformats.org/officeDocument/2006/relationships/image" Target="../media/image138.png"/><Relationship Id="rId105" Type="http://schemas.openxmlformats.org/officeDocument/2006/relationships/image" Target="../media/image143.png"/><Relationship Id="rId8" Type="http://schemas.openxmlformats.org/officeDocument/2006/relationships/image" Target="../media/image46.png"/><Relationship Id="rId51" Type="http://schemas.openxmlformats.org/officeDocument/2006/relationships/image" Target="../media/image89.png"/><Relationship Id="rId72" Type="http://schemas.openxmlformats.org/officeDocument/2006/relationships/image" Target="../media/image110.png"/><Relationship Id="rId93" Type="http://schemas.openxmlformats.org/officeDocument/2006/relationships/image" Target="../media/image131.png"/><Relationship Id="rId98" Type="http://schemas.openxmlformats.org/officeDocument/2006/relationships/image" Target="../media/image136.png"/><Relationship Id="rId3" Type="http://schemas.openxmlformats.org/officeDocument/2006/relationships/image" Target="../media/image41.png"/><Relationship Id="rId25" Type="http://schemas.openxmlformats.org/officeDocument/2006/relationships/image" Target="../media/image63.png"/><Relationship Id="rId46" Type="http://schemas.openxmlformats.org/officeDocument/2006/relationships/image" Target="../media/image84.png"/><Relationship Id="rId67" Type="http://schemas.openxmlformats.org/officeDocument/2006/relationships/image" Target="../media/image105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Relationship Id="rId62" Type="http://schemas.openxmlformats.org/officeDocument/2006/relationships/image" Target="../media/image100.png"/><Relationship Id="rId83" Type="http://schemas.openxmlformats.org/officeDocument/2006/relationships/image" Target="../media/image121.png"/><Relationship Id="rId88" Type="http://schemas.openxmlformats.org/officeDocument/2006/relationships/image" Target="../media/image126.png"/><Relationship Id="rId111" Type="http://schemas.openxmlformats.org/officeDocument/2006/relationships/hyperlink" Target="file:///\\perkinswill.net\nn\Operational\software%20tools\Icons\NN%20Icons%20PNGs" TargetMode="Externa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3.png"/><Relationship Id="rId21" Type="http://schemas.openxmlformats.org/officeDocument/2006/relationships/image" Target="../media/image168.png"/><Relationship Id="rId42" Type="http://schemas.openxmlformats.org/officeDocument/2006/relationships/image" Target="../media/image189.png"/><Relationship Id="rId47" Type="http://schemas.openxmlformats.org/officeDocument/2006/relationships/image" Target="../media/image194.png"/><Relationship Id="rId63" Type="http://schemas.openxmlformats.org/officeDocument/2006/relationships/image" Target="../media/image210.png"/><Relationship Id="rId68" Type="http://schemas.openxmlformats.org/officeDocument/2006/relationships/image" Target="../media/image215.png"/><Relationship Id="rId84" Type="http://schemas.openxmlformats.org/officeDocument/2006/relationships/image" Target="../media/image231.png"/><Relationship Id="rId89" Type="http://schemas.openxmlformats.org/officeDocument/2006/relationships/image" Target="../media/image236.png"/><Relationship Id="rId16" Type="http://schemas.openxmlformats.org/officeDocument/2006/relationships/image" Target="../media/image163.png"/><Relationship Id="rId107" Type="http://schemas.openxmlformats.org/officeDocument/2006/relationships/image" Target="../media/image254.png"/><Relationship Id="rId11" Type="http://schemas.openxmlformats.org/officeDocument/2006/relationships/image" Target="../media/image158.png"/><Relationship Id="rId32" Type="http://schemas.openxmlformats.org/officeDocument/2006/relationships/image" Target="../media/image179.png"/><Relationship Id="rId37" Type="http://schemas.openxmlformats.org/officeDocument/2006/relationships/image" Target="../media/image184.png"/><Relationship Id="rId53" Type="http://schemas.openxmlformats.org/officeDocument/2006/relationships/image" Target="../media/image200.png"/><Relationship Id="rId58" Type="http://schemas.openxmlformats.org/officeDocument/2006/relationships/image" Target="../media/image205.png"/><Relationship Id="rId74" Type="http://schemas.openxmlformats.org/officeDocument/2006/relationships/image" Target="../media/image221.png"/><Relationship Id="rId79" Type="http://schemas.openxmlformats.org/officeDocument/2006/relationships/image" Target="../media/image226.png"/><Relationship Id="rId102" Type="http://schemas.openxmlformats.org/officeDocument/2006/relationships/image" Target="../media/image249.png"/><Relationship Id="rId5" Type="http://schemas.openxmlformats.org/officeDocument/2006/relationships/image" Target="../media/image152.png"/><Relationship Id="rId90" Type="http://schemas.openxmlformats.org/officeDocument/2006/relationships/image" Target="../media/image237.png"/><Relationship Id="rId95" Type="http://schemas.openxmlformats.org/officeDocument/2006/relationships/image" Target="../media/image242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43" Type="http://schemas.openxmlformats.org/officeDocument/2006/relationships/image" Target="../media/image190.png"/><Relationship Id="rId48" Type="http://schemas.openxmlformats.org/officeDocument/2006/relationships/image" Target="../media/image195.png"/><Relationship Id="rId64" Type="http://schemas.openxmlformats.org/officeDocument/2006/relationships/image" Target="../media/image211.png"/><Relationship Id="rId69" Type="http://schemas.openxmlformats.org/officeDocument/2006/relationships/image" Target="../media/image216.png"/><Relationship Id="rId80" Type="http://schemas.openxmlformats.org/officeDocument/2006/relationships/image" Target="../media/image227.png"/><Relationship Id="rId85" Type="http://schemas.openxmlformats.org/officeDocument/2006/relationships/image" Target="../media/image232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33" Type="http://schemas.openxmlformats.org/officeDocument/2006/relationships/image" Target="../media/image180.png"/><Relationship Id="rId38" Type="http://schemas.openxmlformats.org/officeDocument/2006/relationships/image" Target="../media/image185.png"/><Relationship Id="rId59" Type="http://schemas.openxmlformats.org/officeDocument/2006/relationships/image" Target="../media/image206.png"/><Relationship Id="rId103" Type="http://schemas.openxmlformats.org/officeDocument/2006/relationships/image" Target="../media/image250.png"/><Relationship Id="rId108" Type="http://schemas.openxmlformats.org/officeDocument/2006/relationships/image" Target="../media/image255.png"/><Relationship Id="rId54" Type="http://schemas.openxmlformats.org/officeDocument/2006/relationships/image" Target="../media/image201.png"/><Relationship Id="rId70" Type="http://schemas.openxmlformats.org/officeDocument/2006/relationships/image" Target="../media/image217.png"/><Relationship Id="rId75" Type="http://schemas.openxmlformats.org/officeDocument/2006/relationships/image" Target="../media/image222.png"/><Relationship Id="rId91" Type="http://schemas.openxmlformats.org/officeDocument/2006/relationships/image" Target="../media/image238.png"/><Relationship Id="rId96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png"/><Relationship Id="rId49" Type="http://schemas.openxmlformats.org/officeDocument/2006/relationships/image" Target="../media/image196.png"/><Relationship Id="rId57" Type="http://schemas.openxmlformats.org/officeDocument/2006/relationships/image" Target="../media/image204.png"/><Relationship Id="rId106" Type="http://schemas.openxmlformats.org/officeDocument/2006/relationships/image" Target="../media/image253.png"/><Relationship Id="rId10" Type="http://schemas.openxmlformats.org/officeDocument/2006/relationships/image" Target="../media/image157.png"/><Relationship Id="rId31" Type="http://schemas.openxmlformats.org/officeDocument/2006/relationships/image" Target="../media/image178.png"/><Relationship Id="rId44" Type="http://schemas.openxmlformats.org/officeDocument/2006/relationships/image" Target="../media/image191.png"/><Relationship Id="rId52" Type="http://schemas.openxmlformats.org/officeDocument/2006/relationships/image" Target="../media/image199.png"/><Relationship Id="rId60" Type="http://schemas.openxmlformats.org/officeDocument/2006/relationships/image" Target="../media/image207.png"/><Relationship Id="rId65" Type="http://schemas.openxmlformats.org/officeDocument/2006/relationships/image" Target="../media/image212.png"/><Relationship Id="rId73" Type="http://schemas.openxmlformats.org/officeDocument/2006/relationships/image" Target="../media/image220.png"/><Relationship Id="rId78" Type="http://schemas.openxmlformats.org/officeDocument/2006/relationships/image" Target="../media/image225.png"/><Relationship Id="rId81" Type="http://schemas.openxmlformats.org/officeDocument/2006/relationships/image" Target="../media/image228.png"/><Relationship Id="rId86" Type="http://schemas.openxmlformats.org/officeDocument/2006/relationships/image" Target="../media/image233.png"/><Relationship Id="rId94" Type="http://schemas.openxmlformats.org/officeDocument/2006/relationships/image" Target="../media/image241.png"/><Relationship Id="rId99" Type="http://schemas.openxmlformats.org/officeDocument/2006/relationships/image" Target="../media/image246.png"/><Relationship Id="rId101" Type="http://schemas.openxmlformats.org/officeDocument/2006/relationships/image" Target="../media/image248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9" Type="http://schemas.openxmlformats.org/officeDocument/2006/relationships/image" Target="../media/image186.png"/><Relationship Id="rId109" Type="http://schemas.openxmlformats.org/officeDocument/2006/relationships/image" Target="../media/image256.png"/><Relationship Id="rId34" Type="http://schemas.openxmlformats.org/officeDocument/2006/relationships/image" Target="../media/image181.png"/><Relationship Id="rId50" Type="http://schemas.openxmlformats.org/officeDocument/2006/relationships/image" Target="../media/image197.png"/><Relationship Id="rId55" Type="http://schemas.openxmlformats.org/officeDocument/2006/relationships/image" Target="../media/image202.png"/><Relationship Id="rId76" Type="http://schemas.openxmlformats.org/officeDocument/2006/relationships/image" Target="../media/image223.png"/><Relationship Id="rId97" Type="http://schemas.openxmlformats.org/officeDocument/2006/relationships/image" Target="../media/image244.png"/><Relationship Id="rId104" Type="http://schemas.openxmlformats.org/officeDocument/2006/relationships/image" Target="../media/image251.png"/><Relationship Id="rId7" Type="http://schemas.openxmlformats.org/officeDocument/2006/relationships/image" Target="../media/image154.png"/><Relationship Id="rId71" Type="http://schemas.openxmlformats.org/officeDocument/2006/relationships/image" Target="../media/image218.png"/><Relationship Id="rId92" Type="http://schemas.openxmlformats.org/officeDocument/2006/relationships/image" Target="../media/image239.png"/><Relationship Id="rId2" Type="http://schemas.openxmlformats.org/officeDocument/2006/relationships/image" Target="../media/image149.png"/><Relationship Id="rId29" Type="http://schemas.openxmlformats.org/officeDocument/2006/relationships/image" Target="../media/image176.png"/><Relationship Id="rId24" Type="http://schemas.openxmlformats.org/officeDocument/2006/relationships/image" Target="../media/image171.png"/><Relationship Id="rId40" Type="http://schemas.openxmlformats.org/officeDocument/2006/relationships/image" Target="../media/image187.png"/><Relationship Id="rId45" Type="http://schemas.openxmlformats.org/officeDocument/2006/relationships/image" Target="../media/image192.png"/><Relationship Id="rId66" Type="http://schemas.openxmlformats.org/officeDocument/2006/relationships/image" Target="../media/image213.png"/><Relationship Id="rId87" Type="http://schemas.openxmlformats.org/officeDocument/2006/relationships/image" Target="../media/image234.png"/><Relationship Id="rId110" Type="http://schemas.openxmlformats.org/officeDocument/2006/relationships/image" Target="../media/image257.png"/><Relationship Id="rId61" Type="http://schemas.openxmlformats.org/officeDocument/2006/relationships/image" Target="../media/image208.png"/><Relationship Id="rId82" Type="http://schemas.openxmlformats.org/officeDocument/2006/relationships/image" Target="../media/image229.png"/><Relationship Id="rId19" Type="http://schemas.openxmlformats.org/officeDocument/2006/relationships/image" Target="../media/image166.png"/><Relationship Id="rId14" Type="http://schemas.openxmlformats.org/officeDocument/2006/relationships/image" Target="../media/image161.png"/><Relationship Id="rId30" Type="http://schemas.openxmlformats.org/officeDocument/2006/relationships/image" Target="../media/image177.png"/><Relationship Id="rId35" Type="http://schemas.openxmlformats.org/officeDocument/2006/relationships/image" Target="../media/image182.png"/><Relationship Id="rId56" Type="http://schemas.openxmlformats.org/officeDocument/2006/relationships/image" Target="../media/image203.png"/><Relationship Id="rId77" Type="http://schemas.openxmlformats.org/officeDocument/2006/relationships/image" Target="../media/image224.png"/><Relationship Id="rId100" Type="http://schemas.openxmlformats.org/officeDocument/2006/relationships/image" Target="../media/image247.png"/><Relationship Id="rId105" Type="http://schemas.openxmlformats.org/officeDocument/2006/relationships/image" Target="../media/image252.png"/><Relationship Id="rId8" Type="http://schemas.openxmlformats.org/officeDocument/2006/relationships/image" Target="../media/image155.png"/><Relationship Id="rId51" Type="http://schemas.openxmlformats.org/officeDocument/2006/relationships/image" Target="../media/image198.png"/><Relationship Id="rId72" Type="http://schemas.openxmlformats.org/officeDocument/2006/relationships/image" Target="../media/image219.png"/><Relationship Id="rId93" Type="http://schemas.openxmlformats.org/officeDocument/2006/relationships/image" Target="../media/image240.png"/><Relationship Id="rId98" Type="http://schemas.openxmlformats.org/officeDocument/2006/relationships/image" Target="../media/image245.png"/><Relationship Id="rId3" Type="http://schemas.openxmlformats.org/officeDocument/2006/relationships/image" Target="../media/image150.png"/><Relationship Id="rId25" Type="http://schemas.openxmlformats.org/officeDocument/2006/relationships/image" Target="../media/image172.png"/><Relationship Id="rId46" Type="http://schemas.openxmlformats.org/officeDocument/2006/relationships/image" Target="../media/image193.png"/><Relationship Id="rId67" Type="http://schemas.openxmlformats.org/officeDocument/2006/relationships/image" Target="../media/image214.png"/><Relationship Id="rId20" Type="http://schemas.openxmlformats.org/officeDocument/2006/relationships/image" Target="../media/image167.png"/><Relationship Id="rId41" Type="http://schemas.openxmlformats.org/officeDocument/2006/relationships/image" Target="../media/image188.png"/><Relationship Id="rId62" Type="http://schemas.openxmlformats.org/officeDocument/2006/relationships/image" Target="../media/image209.png"/><Relationship Id="rId83" Type="http://schemas.openxmlformats.org/officeDocument/2006/relationships/image" Target="../media/image230.png"/><Relationship Id="rId88" Type="http://schemas.openxmlformats.org/officeDocument/2006/relationships/image" Target="../media/image235.png"/><Relationship Id="rId111" Type="http://schemas.openxmlformats.org/officeDocument/2006/relationships/hyperlink" Target="file:///\\perkinswill.net\nn\Operational\software%20tools\Icons\NN%20Icons%20PNG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vase of flowers sits in front of a building&#10;&#10;Description automatically generated">
            <a:extLst>
              <a:ext uri="{FF2B5EF4-FFF2-40B4-BE49-F238E27FC236}">
                <a16:creationId xmlns:a16="http://schemas.microsoft.com/office/drawing/2014/main" id="{1C4B2CD3-80D6-43CD-9498-634827F8F9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7652"/>
          <a:stretch>
            <a:fillRect/>
          </a:stretch>
        </p:blipFill>
        <p:spPr/>
      </p:pic>
      <p:sp>
        <p:nvSpPr>
          <p:cNvPr id="7" name="Title 6"/>
          <p:cNvSpPr txBox="1">
            <a:spLocks/>
          </p:cNvSpPr>
          <p:nvPr/>
        </p:nvSpPr>
        <p:spPr>
          <a:xfrm>
            <a:off x="929639" y="1"/>
            <a:ext cx="4331129" cy="685799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txBody>
          <a:bodyPr vert="horz" lIns="548640" tIns="45720" rIns="91440" bIns="45720" rtlCol="0" anchor="ctr">
            <a:normAutofit/>
          </a:bodyPr>
          <a:lstStyle>
            <a:lvl1pPr algn="ctr" defTabSz="510209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929638" y="4624935"/>
            <a:ext cx="4331130" cy="3962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Presented by: Larry Gould</a:t>
            </a:r>
          </a:p>
        </p:txBody>
      </p:sp>
      <p:pic>
        <p:nvPicPr>
          <p:cNvPr id="9" name="Picture 5" descr="H:\Software_Tools\NN Logo\PNG\NN-Logo-WIDE-Revers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2729" y="6159430"/>
            <a:ext cx="1602232" cy="403246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29640" y="1041399"/>
            <a:ext cx="4331128" cy="221244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Route 30A Autonomous Transit Workshop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929638" y="3253838"/>
            <a:ext cx="4331130" cy="427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30288" indent="-1158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398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otham Book" panose="02000604040000020004" pitchFamily="50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Preliminary Findings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929638" y="5027897"/>
            <a:ext cx="4331130" cy="282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February 5, 2020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6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1294182"/>
            <a:ext cx="9922042" cy="5582544"/>
          </a:xfr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Brt</a:t>
            </a:r>
            <a:r>
              <a:rPr lang="en-US" dirty="0"/>
              <a:t> designs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62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Options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US" dirty="0"/>
              <a:t>Electric on-demand transit (“club car”)</a:t>
            </a:r>
          </a:p>
          <a:p>
            <a:r>
              <a:rPr lang="en-US" dirty="0"/>
              <a:t>Autonomous electric club car</a:t>
            </a:r>
          </a:p>
          <a:p>
            <a:r>
              <a:rPr lang="en-US" dirty="0"/>
              <a:t>25’ electric shuttle</a:t>
            </a:r>
          </a:p>
          <a:p>
            <a:r>
              <a:rPr lang="en-US" dirty="0"/>
              <a:t>30’ transit bus</a:t>
            </a:r>
          </a:p>
          <a:p>
            <a:r>
              <a:rPr lang="en-US" dirty="0"/>
              <a:t>40’ transit bus</a:t>
            </a:r>
          </a:p>
          <a:p>
            <a:r>
              <a:rPr lang="en-US" dirty="0"/>
              <a:t>Electric 40’ transit bus</a:t>
            </a:r>
          </a:p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Autonomous electric transit bus (future)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8D004C-FB31-44AB-A338-A936998E5D7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170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31092"/>
            <a:ext cx="6439687" cy="5237613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/>
              <a:t>Electric On-Demand Transit (“Club Car”)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84D29-6FF6-4C71-896F-3928964980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029730"/>
            <a:ext cx="4738777" cy="5828270"/>
          </a:xfrm>
        </p:spPr>
        <p:txBody>
          <a:bodyPr>
            <a:normAutofit/>
          </a:bodyPr>
          <a:lstStyle/>
          <a:p>
            <a:r>
              <a:rPr lang="en-US" b="1" dirty="0"/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Inexpensive vehicles 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Zero-emissions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Dedicated drivers (unlike autonomous) </a:t>
            </a:r>
          </a:p>
          <a:p>
            <a:r>
              <a:rPr lang="en-US" b="1" dirty="0"/>
              <a:t>Cons: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not be ADA 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Limited battery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Lower capacity than most transit buses or shuttles</a:t>
            </a:r>
          </a:p>
          <a:p>
            <a:r>
              <a:rPr lang="en-US" b="1" dirty="0"/>
              <a:t>Models: </a:t>
            </a:r>
            <a:r>
              <a:rPr lang="it-IT" dirty="0"/>
              <a:t>Polaris GEM, Chevrolet Bolt EV </a:t>
            </a:r>
          </a:p>
          <a:p>
            <a:r>
              <a:rPr lang="it-IT" b="1" dirty="0"/>
              <a:t>Useful life: </a:t>
            </a:r>
            <a:r>
              <a:rPr lang="it-IT" dirty="0"/>
              <a:t>N/A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90308" y="1123344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</a:rPr>
              <a:t>$15,000 - $30,000</a:t>
            </a:r>
          </a:p>
        </p:txBody>
      </p:sp>
    </p:spTree>
    <p:extLst>
      <p:ext uri="{BB962C8B-B14F-4D97-AF65-F5344CB8AC3E}">
        <p14:creationId xmlns:p14="http://schemas.microsoft.com/office/powerpoint/2010/main" val="3297779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7155" y="1735132"/>
            <a:ext cx="7369977" cy="4913318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307" y="260951"/>
            <a:ext cx="6955899" cy="94511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/>
              <a:t>Autonomous Electric Shuttle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8DFF5-5EEF-4141-8363-FB1F9FF86EC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15330"/>
            <a:ext cx="4738777" cy="674267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Zero-emissions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Lease includes vehicle, insurance, maintenance, driver supervision</a:t>
            </a:r>
          </a:p>
          <a:p>
            <a:r>
              <a:rPr lang="en-US" b="1" dirty="0"/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Typically only operated at speeds below 20 mph (max. is 35 mph), limiting their use on certain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not be ADA-compliant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Limited battery range (30-60 miles)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Lower capacity than transit buses or shuttles (10-15 pax.)</a:t>
            </a:r>
          </a:p>
          <a:p>
            <a:r>
              <a:rPr lang="en-US" b="1" dirty="0"/>
              <a:t>Models: </a:t>
            </a:r>
            <a:r>
              <a:rPr lang="en-US" dirty="0" err="1"/>
              <a:t>Navya</a:t>
            </a:r>
            <a:r>
              <a:rPr lang="en-US" dirty="0"/>
              <a:t> </a:t>
            </a:r>
            <a:r>
              <a:rPr lang="en-US" dirty="0" err="1"/>
              <a:t>Arma</a:t>
            </a:r>
            <a:r>
              <a:rPr lang="en-US" dirty="0"/>
              <a:t>, EZ10</a:t>
            </a:r>
          </a:p>
          <a:p>
            <a:r>
              <a:rPr lang="it-IT" b="1" dirty="0"/>
              <a:t>Useful life: </a:t>
            </a:r>
            <a:r>
              <a:rPr lang="it-IT" dirty="0"/>
              <a:t>Not yet established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7656" y="1140767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</a:rPr>
              <a:t>$150,000 per year (lease)</a:t>
            </a:r>
          </a:p>
        </p:txBody>
      </p:sp>
    </p:spTree>
    <p:extLst>
      <p:ext uri="{BB962C8B-B14F-4D97-AF65-F5344CB8AC3E}">
        <p14:creationId xmlns:p14="http://schemas.microsoft.com/office/powerpoint/2010/main" val="299001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9089"/>
            <a:ext cx="7319891" cy="443698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237" y="494115"/>
            <a:ext cx="6785348" cy="68952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25’ Electric Shuttle 	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 marL="0"/>
            <a:endParaRPr lang="en-US" sz="1050" b="1" i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D837B-1C4E-48BA-B5EE-D1A25BCA865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609704"/>
            <a:ext cx="4738777" cy="5248296"/>
          </a:xfrm>
        </p:spPr>
        <p:txBody>
          <a:bodyPr/>
          <a:lstStyle/>
          <a:p>
            <a:r>
              <a:rPr lang="en-US" b="1" dirty="0"/>
              <a:t>Pros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 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capacity than club car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Narrower width (9’) than 40’ transit bus</a:t>
            </a:r>
          </a:p>
          <a:p>
            <a:r>
              <a:rPr lang="en-US" b="1" dirty="0"/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maintenance costs</a:t>
            </a:r>
          </a:p>
          <a:p>
            <a:r>
              <a:rPr lang="en-US" b="1" dirty="0"/>
              <a:t>Manufacturers: </a:t>
            </a:r>
            <a:r>
              <a:rPr lang="en-US" dirty="0"/>
              <a:t>New Flyer, Daimler, </a:t>
            </a:r>
            <a:r>
              <a:rPr lang="en-US" dirty="0" err="1"/>
              <a:t>TransTech</a:t>
            </a:r>
            <a:r>
              <a:rPr lang="en-US" dirty="0"/>
              <a:t>, </a:t>
            </a:r>
            <a:r>
              <a:rPr lang="en-US" dirty="0" err="1"/>
              <a:t>Gillig</a:t>
            </a:r>
            <a:r>
              <a:rPr lang="en-US" dirty="0"/>
              <a:t>, </a:t>
            </a:r>
            <a:r>
              <a:rPr lang="en-US" dirty="0" err="1"/>
              <a:t>Schetky</a:t>
            </a:r>
            <a:r>
              <a:rPr lang="en-US" dirty="0"/>
              <a:t>, Volvo</a:t>
            </a:r>
          </a:p>
          <a:p>
            <a:r>
              <a:rPr lang="en-US" b="1" dirty="0"/>
              <a:t>Useful life: </a:t>
            </a:r>
            <a:r>
              <a:rPr lang="en-US" dirty="0"/>
              <a:t>12+ years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5521" y="1148039"/>
            <a:ext cx="3181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</a:rPr>
              <a:t>$350,000 - $600,000</a:t>
            </a:r>
          </a:p>
        </p:txBody>
      </p:sp>
    </p:spTree>
    <p:extLst>
      <p:ext uri="{BB962C8B-B14F-4D97-AF65-F5344CB8AC3E}">
        <p14:creationId xmlns:p14="http://schemas.microsoft.com/office/powerpoint/2010/main" val="686021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5014"/>
            <a:ext cx="6779128" cy="4521625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308" y="681037"/>
            <a:ext cx="6785348" cy="5250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30’ Transit Bus 	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 marL="0"/>
            <a:endParaRPr lang="en-US" sz="1050" b="1" i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4D987-BEBC-4A4C-B1CF-3C138AFBEF2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206069"/>
            <a:ext cx="4738777" cy="565193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to many transit fleets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 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capacity than either club car or 25’ electric shuttle</a:t>
            </a:r>
          </a:p>
          <a:p>
            <a:r>
              <a:rPr lang="en-US" b="1" dirty="0"/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Lower capacity than 40’ transit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Wider vehicle requires more street space (11’)</a:t>
            </a:r>
          </a:p>
          <a:p>
            <a:endParaRPr lang="en-US" dirty="0"/>
          </a:p>
          <a:p>
            <a:r>
              <a:rPr lang="en-US" b="1" dirty="0"/>
              <a:t>Manufacturers: </a:t>
            </a:r>
            <a:r>
              <a:rPr lang="en-US" dirty="0"/>
              <a:t>New Flyer, Daimler, </a:t>
            </a:r>
            <a:r>
              <a:rPr lang="en-US" dirty="0" err="1"/>
              <a:t>TransTech</a:t>
            </a:r>
            <a:r>
              <a:rPr lang="en-US" dirty="0"/>
              <a:t>, </a:t>
            </a:r>
            <a:r>
              <a:rPr lang="en-US" dirty="0" err="1"/>
              <a:t>Gillig</a:t>
            </a:r>
            <a:r>
              <a:rPr lang="en-US" dirty="0"/>
              <a:t>, </a:t>
            </a:r>
            <a:r>
              <a:rPr lang="en-US" dirty="0" err="1"/>
              <a:t>Schetky</a:t>
            </a:r>
            <a:r>
              <a:rPr lang="en-US" dirty="0"/>
              <a:t>, </a:t>
            </a:r>
            <a:r>
              <a:rPr lang="en-US" dirty="0" err="1"/>
              <a:t>ElDorado</a:t>
            </a:r>
            <a:endParaRPr lang="en-US" dirty="0"/>
          </a:p>
          <a:p>
            <a:r>
              <a:rPr lang="en-US" b="1" dirty="0"/>
              <a:t>Useful life: </a:t>
            </a:r>
            <a:r>
              <a:rPr lang="en-US" dirty="0"/>
              <a:t>12+ years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Content Placeholder 17"/>
          <p:cNvSpPr txBox="1">
            <a:spLocks/>
          </p:cNvSpPr>
          <p:nvPr/>
        </p:nvSpPr>
        <p:spPr>
          <a:xfrm>
            <a:off x="2438400" y="1371600"/>
            <a:ext cx="8077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08" y="1201176"/>
            <a:ext cx="3050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</a:rPr>
              <a:t>$450,000 - $600,000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4734377"/>
            <a:ext cx="4800600" cy="491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ts val="13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n-US" sz="1200" b="1" i="1" dirty="0">
              <a:solidFill>
                <a:schemeClr val="accent1"/>
              </a:solidFill>
            </a:endParaRPr>
          </a:p>
          <a:p>
            <a:pPr marL="1143000" lvl="2" indent="-228600">
              <a:lnSpc>
                <a:spcPts val="13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n-US" sz="105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4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73654"/>
            <a:ext cx="6779128" cy="5084346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308" y="681037"/>
            <a:ext cx="6785348" cy="5250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40’ Transit Bus 	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pPr marL="0"/>
            <a:endParaRPr lang="en-US" sz="1050" b="1" i="1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4D987-BEBC-4A4C-B1CF-3C138AFBEF2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206069"/>
            <a:ext cx="4738777" cy="565193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to many transit fleets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 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capacity than either club car or 25’ electric shuttle</a:t>
            </a:r>
          </a:p>
          <a:p>
            <a:r>
              <a:rPr lang="en-US" b="1" dirty="0"/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maintenance costs than electric transit buses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Wider vehicle requires more street space (11’)</a:t>
            </a:r>
          </a:p>
          <a:p>
            <a:endParaRPr lang="en-US" dirty="0"/>
          </a:p>
          <a:p>
            <a:r>
              <a:rPr lang="en-US" b="1" dirty="0"/>
              <a:t>Manufacturers: </a:t>
            </a:r>
            <a:r>
              <a:rPr lang="en-US" dirty="0"/>
              <a:t>New Flyer, Daimler, </a:t>
            </a:r>
            <a:r>
              <a:rPr lang="en-US" dirty="0" err="1"/>
              <a:t>TransTech</a:t>
            </a:r>
            <a:r>
              <a:rPr lang="en-US" dirty="0"/>
              <a:t>, </a:t>
            </a:r>
            <a:r>
              <a:rPr lang="en-US" dirty="0" err="1"/>
              <a:t>Gillig</a:t>
            </a:r>
            <a:r>
              <a:rPr lang="en-US" dirty="0"/>
              <a:t>, </a:t>
            </a:r>
            <a:r>
              <a:rPr lang="en-US" dirty="0" err="1"/>
              <a:t>Schetky</a:t>
            </a:r>
            <a:r>
              <a:rPr lang="en-US" dirty="0"/>
              <a:t>, Volvo</a:t>
            </a:r>
          </a:p>
          <a:p>
            <a:r>
              <a:rPr lang="en-US" b="1" dirty="0"/>
              <a:t>Useful life: </a:t>
            </a:r>
            <a:r>
              <a:rPr lang="en-US" dirty="0"/>
              <a:t>12+ years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Content Placeholder 17"/>
          <p:cNvSpPr txBox="1">
            <a:spLocks/>
          </p:cNvSpPr>
          <p:nvPr/>
        </p:nvSpPr>
        <p:spPr>
          <a:xfrm>
            <a:off x="2438400" y="1371600"/>
            <a:ext cx="8077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08" y="1201176"/>
            <a:ext cx="3050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</a:rPr>
              <a:t>$500,000 - $600,000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4734377"/>
            <a:ext cx="4800600" cy="491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ts val="13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n-US" sz="1200" b="1" i="1" dirty="0">
              <a:solidFill>
                <a:schemeClr val="accent1"/>
              </a:solidFill>
            </a:endParaRPr>
          </a:p>
          <a:p>
            <a:pPr marL="1143000" lvl="2" indent="-228600">
              <a:lnSpc>
                <a:spcPts val="1300"/>
              </a:lnSpc>
              <a:spcAft>
                <a:spcPts val="600"/>
              </a:spcAft>
              <a:buFont typeface="Wingdings" panose="05000000000000000000" pitchFamily="2" charset="2"/>
              <a:buChar char=""/>
            </a:pPr>
            <a:endParaRPr lang="en-US" sz="105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86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939" y="1932831"/>
            <a:ext cx="7387524" cy="4244132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308" y="419912"/>
            <a:ext cx="6785348" cy="7344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Electric 40’ Transit Bus 	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1C827-7650-4F6B-800F-F055D6A0BF9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848496"/>
            <a:ext cx="4738777" cy="600950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Zero-emissions and reduced noise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ADA 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capacity than transit bus</a:t>
            </a:r>
          </a:p>
          <a:p>
            <a:r>
              <a:rPr lang="en-US" b="1" dirty="0"/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Limited battery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Highest maintenance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Wider vehicle requires more street space (11’)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Manufacturers: </a:t>
            </a:r>
            <a:r>
              <a:rPr lang="en-US" dirty="0"/>
              <a:t>Proterra, New Flyer, Green Power, BYD, Smith Electric Vehicles</a:t>
            </a:r>
          </a:p>
          <a:p>
            <a:r>
              <a:rPr lang="en-US" b="1" dirty="0"/>
              <a:t>Useful life: </a:t>
            </a:r>
            <a:r>
              <a:rPr lang="en-US" dirty="0"/>
              <a:t>12+ years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17"/>
          <p:cNvSpPr txBox="1">
            <a:spLocks/>
          </p:cNvSpPr>
          <p:nvPr/>
        </p:nvSpPr>
        <p:spPr>
          <a:xfrm>
            <a:off x="2438400" y="1371600"/>
            <a:ext cx="8077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308" y="1163355"/>
            <a:ext cx="3134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1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</a:rPr>
              <a:t>$700,000 - $1 Million</a:t>
            </a:r>
          </a:p>
        </p:txBody>
      </p:sp>
    </p:spTree>
    <p:extLst>
      <p:ext uri="{BB962C8B-B14F-4D97-AF65-F5344CB8AC3E}">
        <p14:creationId xmlns:p14="http://schemas.microsoft.com/office/powerpoint/2010/main" val="1884517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27" y="1833265"/>
            <a:ext cx="7385712" cy="4763784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308" y="681037"/>
            <a:ext cx="6785348" cy="5250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autonomous Transit Bus 	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BF89D-A341-4741-932E-FBF0F984374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239496"/>
            <a:ext cx="4738777" cy="5618504"/>
          </a:xfrm>
        </p:spPr>
        <p:txBody>
          <a:bodyPr/>
          <a:lstStyle/>
          <a:p>
            <a:r>
              <a:rPr lang="en-US" sz="2000" b="1" dirty="0"/>
              <a:t>Pros: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Zero-emissions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ADA compliant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Higher capacity than transit bus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Lower operating costs than non-autonomous buses</a:t>
            </a:r>
          </a:p>
          <a:p>
            <a:r>
              <a:rPr lang="en-US" sz="2000" b="1" dirty="0"/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Still in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Limited battery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Highest maintenance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Wider vehicle requires more street space (11’)</a:t>
            </a:r>
          </a:p>
          <a:p>
            <a:r>
              <a:rPr lang="en-US" sz="2000" b="1" dirty="0"/>
              <a:t>Manufacturers: </a:t>
            </a:r>
            <a:r>
              <a:rPr lang="en-US" sz="2000" dirty="0"/>
              <a:t>Mercedes-Benz</a:t>
            </a:r>
          </a:p>
          <a:p>
            <a:r>
              <a:rPr lang="en-US" sz="2000" b="1" dirty="0"/>
              <a:t>Useful life:</a:t>
            </a:r>
            <a:r>
              <a:rPr lang="en-US" sz="2000" dirty="0"/>
              <a:t> Not yet established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8" name="Content Placeholder 17"/>
          <p:cNvSpPr txBox="1">
            <a:spLocks/>
          </p:cNvSpPr>
          <p:nvPr/>
        </p:nvSpPr>
        <p:spPr>
          <a:xfrm>
            <a:off x="2438400" y="1371600"/>
            <a:ext cx="8077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■"/>
              <a:defRPr/>
            </a:pPr>
            <a:endParaRPr 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2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Roadway designs</a:t>
            </a:r>
          </a:p>
        </p:txBody>
      </p:sp>
      <p:pic>
        <p:nvPicPr>
          <p:cNvPr id="6" name="Content Placeholder 5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494DF0EF-14C6-4D7D-B445-AC5CB39B5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15" y="1385888"/>
            <a:ext cx="7296149" cy="547211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6EDB65-4101-44EA-A7EB-87577DB0E0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Bidirectional, single transit-only lane in roadway center on south side of 30A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5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AgendA</a:t>
            </a:r>
            <a:r>
              <a:rPr lang="en-US" dirty="0"/>
              <a:t> </a:t>
            </a: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749643" y="1146912"/>
            <a:ext cx="10981613" cy="545882"/>
          </a:xfrm>
        </p:spPr>
        <p:txBody>
          <a:bodyPr/>
          <a:lstStyle/>
          <a:p>
            <a:r>
              <a:rPr lang="en-US" dirty="0"/>
              <a:t>Route 30A Autonomous Transit Workshop</a:t>
            </a:r>
          </a:p>
        </p:txBody>
      </p:sp>
      <p:pic>
        <p:nvPicPr>
          <p:cNvPr id="3" name="Picture Placeholder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9572C5-521F-4F11-893D-B546AC23C2A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83"/>
          <a:stretch>
            <a:fillRect/>
          </a:stretch>
        </p:blipFill>
        <p:spPr/>
      </p:pic>
      <p:sp>
        <p:nvSpPr>
          <p:cNvPr id="26" name="Text Placeholder 2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Transit’s Role on Route 30A</a:t>
            </a:r>
          </a:p>
        </p:txBody>
      </p:sp>
      <p:pic>
        <p:nvPicPr>
          <p:cNvPr id="5" name="Picture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03331C7-04F5-4279-A2A4-B46F0D5401F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29" name="Text Placeholder 2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Vehicle Options</a:t>
            </a:r>
          </a:p>
        </p:txBody>
      </p:sp>
      <p:pic>
        <p:nvPicPr>
          <p:cNvPr id="7" name="Picture Placeholder 6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1EC36213-4964-4669-95AB-C6C6A9E81F69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908"/>
          <a:stretch>
            <a:fillRect/>
          </a:stretch>
        </p:blipFill>
        <p:spPr/>
      </p:pic>
      <p:sp>
        <p:nvSpPr>
          <p:cNvPr id="32" name="Text Placeholder 31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Example Transit Cross-Sections</a:t>
            </a:r>
          </a:p>
        </p:txBody>
      </p:sp>
      <p:pic>
        <p:nvPicPr>
          <p:cNvPr id="9" name="Picture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B977C0-919B-42F9-9670-B82A710F020B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27" t="-18622" r="-18623" b="-32328"/>
          <a:stretch/>
        </p:blipFill>
        <p:spPr>
          <a:xfrm>
            <a:off x="9031835" y="2023120"/>
            <a:ext cx="1374999" cy="1371600"/>
          </a:xfrm>
        </p:spPr>
      </p:pic>
      <p:sp>
        <p:nvSpPr>
          <p:cNvPr id="35" name="Text Placeholder 34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Transit Service Characteristics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9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Roadway designs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4DF0EF-14C6-4D7D-B445-AC5CB39B5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873" y="1385888"/>
            <a:ext cx="4616172" cy="547211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6EDB65-4101-44EA-A7EB-87577DB0E0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Two </a:t>
            </a:r>
            <a:r>
              <a:rPr lang="en-US" dirty="0" err="1">
                <a:solidFill>
                  <a:srgbClr val="555555"/>
                </a:solidFill>
              </a:rPr>
              <a:t>uni</a:t>
            </a:r>
            <a:r>
              <a:rPr lang="en-US" dirty="0">
                <a:solidFill>
                  <a:srgbClr val="555555"/>
                </a:solidFill>
              </a:rPr>
              <a:t>-directional, shared transit/micro-mobility lanes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72DDA-A57A-49FC-9380-A5E0514901FC}"/>
              </a:ext>
            </a:extLst>
          </p:cNvPr>
          <p:cNvSpPr txBox="1"/>
          <p:nvPr/>
        </p:nvSpPr>
        <p:spPr>
          <a:xfrm>
            <a:off x="9258035" y="6555338"/>
            <a:ext cx="2940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NUE Urban Concepts</a:t>
            </a:r>
          </a:p>
        </p:txBody>
      </p:sp>
    </p:spTree>
    <p:extLst>
      <p:ext uri="{BB962C8B-B14F-4D97-AF65-F5344CB8AC3E}">
        <p14:creationId xmlns:p14="http://schemas.microsoft.com/office/powerpoint/2010/main" val="3168416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Roadway designs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6EDB65-4101-44EA-A7EB-87577DB0E0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Two </a:t>
            </a:r>
            <a:r>
              <a:rPr lang="en-US" dirty="0" err="1">
                <a:solidFill>
                  <a:srgbClr val="555555"/>
                </a:solidFill>
              </a:rPr>
              <a:t>uni</a:t>
            </a:r>
            <a:r>
              <a:rPr lang="en-US" dirty="0">
                <a:solidFill>
                  <a:srgbClr val="555555"/>
                </a:solidFill>
              </a:rPr>
              <a:t>-directional, shared transit/micro-mobility lanes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84968F16-AC90-4335-8C6E-AC27A84C0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64" y="2140579"/>
            <a:ext cx="9436786" cy="471742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7DFF9-8963-4ECB-8C17-344530756BB3}"/>
              </a:ext>
            </a:extLst>
          </p:cNvPr>
          <p:cNvSpPr txBox="1"/>
          <p:nvPr/>
        </p:nvSpPr>
        <p:spPr>
          <a:xfrm>
            <a:off x="0" y="6547643"/>
            <a:ext cx="2940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NACTO</a:t>
            </a:r>
          </a:p>
        </p:txBody>
      </p:sp>
    </p:spTree>
    <p:extLst>
      <p:ext uri="{BB962C8B-B14F-4D97-AF65-F5344CB8AC3E}">
        <p14:creationId xmlns:p14="http://schemas.microsoft.com/office/powerpoint/2010/main" val="911691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22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0" b="32753"/>
          <a:stretch/>
        </p:blipFill>
        <p:spPr>
          <a:xfrm>
            <a:off x="-271214" y="2171589"/>
            <a:ext cx="12759865" cy="3144252"/>
          </a:xfrm>
        </p:spPr>
      </p:pic>
    </p:spTree>
    <p:extLst>
      <p:ext uri="{BB962C8B-B14F-4D97-AF65-F5344CB8AC3E}">
        <p14:creationId xmlns:p14="http://schemas.microsoft.com/office/powerpoint/2010/main" val="17490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priority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9" b="20468"/>
          <a:stretch/>
        </p:blipFill>
        <p:spPr>
          <a:xfrm>
            <a:off x="129946" y="1706992"/>
            <a:ext cx="11794244" cy="4796590"/>
          </a:xfr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3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Signal Priority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24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3" b="20291"/>
          <a:stretch/>
        </p:blipFill>
        <p:spPr>
          <a:xfrm>
            <a:off x="0" y="1620329"/>
            <a:ext cx="12228585" cy="4507755"/>
          </a:xfrm>
        </p:spPr>
      </p:pic>
    </p:spTree>
    <p:extLst>
      <p:ext uri="{BB962C8B-B14F-4D97-AF65-F5344CB8AC3E}">
        <p14:creationId xmlns:p14="http://schemas.microsoft.com/office/powerpoint/2010/main" val="1890616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 Jump Lanes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25</a:t>
            </a:fld>
            <a:endParaRPr lang="en-US"/>
          </a:p>
        </p:txBody>
      </p:sp>
      <p:pic>
        <p:nvPicPr>
          <p:cNvPr id="6" name="Content Placeholder 5" descr="A picture containing traffic&#10;&#10;Description automatically generated">
            <a:extLst>
              <a:ext uri="{FF2B5EF4-FFF2-40B4-BE49-F238E27FC236}">
                <a16:creationId xmlns:a16="http://schemas.microsoft.com/office/drawing/2014/main" id="{70AC7236-66FA-47BE-BABC-295F5C83B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41" y="1544350"/>
            <a:ext cx="5162317" cy="516231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FE8BF0-DCA6-4949-A600-4BBF7F4D80EA}"/>
              </a:ext>
            </a:extLst>
          </p:cNvPr>
          <p:cNvSpPr txBox="1"/>
          <p:nvPr/>
        </p:nvSpPr>
        <p:spPr>
          <a:xfrm>
            <a:off x="0" y="6555338"/>
            <a:ext cx="2940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AC Transit</a:t>
            </a:r>
          </a:p>
        </p:txBody>
      </p:sp>
    </p:spTree>
    <p:extLst>
      <p:ext uri="{BB962C8B-B14F-4D97-AF65-F5344CB8AC3E}">
        <p14:creationId xmlns:p14="http://schemas.microsoft.com/office/powerpoint/2010/main" val="301457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 descr="A truck on a city street&#10;&#10;Description automatically generated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7" y="1385888"/>
            <a:ext cx="7296149" cy="547211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Boarding bulb stop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93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1272"/>
            <a:ext cx="8517924" cy="4695778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Curbside Pull-out stop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313E1-C4C3-4452-BB30-FD479AF84A35}"/>
              </a:ext>
            </a:extLst>
          </p:cNvPr>
          <p:cNvSpPr txBox="1"/>
          <p:nvPr/>
        </p:nvSpPr>
        <p:spPr>
          <a:xfrm>
            <a:off x="0" y="6555338"/>
            <a:ext cx="2940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NACTO</a:t>
            </a:r>
          </a:p>
        </p:txBody>
      </p:sp>
    </p:spTree>
    <p:extLst>
      <p:ext uri="{BB962C8B-B14F-4D97-AF65-F5344CB8AC3E}">
        <p14:creationId xmlns:p14="http://schemas.microsoft.com/office/powerpoint/2010/main" val="3208635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9855"/>
            <a:ext cx="7375656" cy="4884491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Side boarding island stop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52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51009"/>
            <a:ext cx="7209322" cy="540699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Park-and-ride</a:t>
            </a:r>
          </a:p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55555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7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6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68933"/>
            <a:ext cx="7199697" cy="5399772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Park-and-ride</a:t>
            </a:r>
          </a:p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55555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95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92129"/>
            <a:ext cx="9111049" cy="4330278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Median Stop, Right-Side Boarding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54338-C440-479E-8F42-5FF1487F025B}"/>
              </a:ext>
            </a:extLst>
          </p:cNvPr>
          <p:cNvSpPr txBox="1"/>
          <p:nvPr/>
        </p:nvSpPr>
        <p:spPr>
          <a:xfrm>
            <a:off x="0" y="6555338"/>
            <a:ext cx="2940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NACTO</a:t>
            </a:r>
          </a:p>
        </p:txBody>
      </p:sp>
    </p:spTree>
    <p:extLst>
      <p:ext uri="{BB962C8B-B14F-4D97-AF65-F5344CB8AC3E}">
        <p14:creationId xmlns:p14="http://schemas.microsoft.com/office/powerpoint/2010/main" val="429419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bus stop designs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B3B86E-8CD9-42E9-B913-BDF2A7388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76466"/>
            <a:ext cx="11408690" cy="4585955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4DEF9-83F2-46FD-AF54-672F225EAFB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In-Lane Sidewalk Stop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C54338-C440-479E-8F42-5FF1487F025B}"/>
              </a:ext>
            </a:extLst>
          </p:cNvPr>
          <p:cNvSpPr txBox="1"/>
          <p:nvPr/>
        </p:nvSpPr>
        <p:spPr>
          <a:xfrm>
            <a:off x="0" y="6555338"/>
            <a:ext cx="2940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Source: NACTO</a:t>
            </a:r>
          </a:p>
        </p:txBody>
      </p:sp>
    </p:spTree>
    <p:extLst>
      <p:ext uri="{BB962C8B-B14F-4D97-AF65-F5344CB8AC3E}">
        <p14:creationId xmlns:p14="http://schemas.microsoft.com/office/powerpoint/2010/main" val="1316095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Daily Ridership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73315" y="6648450"/>
            <a:ext cx="617085" cy="209550"/>
          </a:xfrm>
        </p:spPr>
        <p:txBody>
          <a:bodyPr/>
          <a:lstStyle/>
          <a:p>
            <a:fld id="{EF8975CA-FC1A-432C-9063-AC793FCA7F05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517718D-6A04-4227-81A4-E7AB168FA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370694"/>
              </p:ext>
            </p:extLst>
          </p:nvPr>
        </p:nvGraphicFramePr>
        <p:xfrm>
          <a:off x="693019" y="1193533"/>
          <a:ext cx="10684041" cy="264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1347">
                  <a:extLst>
                    <a:ext uri="{9D8B030D-6E8A-4147-A177-3AD203B41FA5}">
                      <a16:colId xmlns:a16="http://schemas.microsoft.com/office/drawing/2014/main" val="3947356744"/>
                    </a:ext>
                  </a:extLst>
                </a:gridCol>
                <a:gridCol w="3561347">
                  <a:extLst>
                    <a:ext uri="{9D8B030D-6E8A-4147-A177-3AD203B41FA5}">
                      <a16:colId xmlns:a16="http://schemas.microsoft.com/office/drawing/2014/main" val="2689286193"/>
                    </a:ext>
                  </a:extLst>
                </a:gridCol>
                <a:gridCol w="3561347">
                  <a:extLst>
                    <a:ext uri="{9D8B030D-6E8A-4147-A177-3AD203B41FA5}">
                      <a16:colId xmlns:a16="http://schemas.microsoft.com/office/drawing/2014/main" val="1351288908"/>
                    </a:ext>
                  </a:extLst>
                </a:gridCol>
              </a:tblGrid>
              <a:tr h="485866">
                <a:tc>
                  <a:txBody>
                    <a:bodyPr/>
                    <a:lstStyle/>
                    <a:p>
                      <a:r>
                        <a:rPr lang="en-US" sz="2400" dirty="0"/>
                        <a:t>Transit Mode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Average Daily Traffic (ADT): 12,000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Average Daily Traffic (ADT): 18,000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05528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125498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393614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796681"/>
                  </a:ext>
                </a:extLst>
              </a:tr>
              <a:tr h="456049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608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825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fare structure</a:t>
            </a:r>
          </a:p>
        </p:txBody>
      </p:sp>
      <p:pic>
        <p:nvPicPr>
          <p:cNvPr id="4" name="Content Placeholder 3" descr="A machine on the side of a building&#10;&#10;Description automatically generated">
            <a:extLst>
              <a:ext uri="{FF2B5EF4-FFF2-40B4-BE49-F238E27FC236}">
                <a16:creationId xmlns:a16="http://schemas.microsoft.com/office/drawing/2014/main" id="{C7F161C9-1965-43A3-8FF1-5E6619FBA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9" y="1529183"/>
            <a:ext cx="3500096" cy="4665413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BC93AF-36ED-4267-A2E1-23517C19726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53222" y="1385454"/>
            <a:ext cx="4738777" cy="5472546"/>
          </a:xfrm>
        </p:spPr>
        <p:txBody>
          <a:bodyPr/>
          <a:lstStyle/>
          <a:p>
            <a:pPr marL="228600" lvl="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Fare-free</a:t>
            </a:r>
          </a:p>
          <a:p>
            <a:pPr marL="228600" indent="-228600">
              <a:buClr>
                <a:srgbClr val="00659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5555"/>
                </a:solidFill>
              </a:rPr>
              <a:t>Fare, with off-board fare payment to reduce bus dwell time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A blue and white sign&#10;&#10;Description automatically generated">
            <a:extLst>
              <a:ext uri="{FF2B5EF4-FFF2-40B4-BE49-F238E27FC236}">
                <a16:creationId xmlns:a16="http://schemas.microsoft.com/office/drawing/2014/main" id="{9CD57FCE-2101-40C8-BE99-A58D3420F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96" y="1529182"/>
            <a:ext cx="3499060" cy="466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0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90308" y="260951"/>
            <a:ext cx="6785348" cy="94511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Role of Transportation demand management (TDM)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5E59A914-80DD-421C-9626-2F69949D6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2" y="1127321"/>
            <a:ext cx="4489622" cy="5811808"/>
          </a:xfrm>
          <a:prstGeom prst="rect">
            <a:avLst/>
          </a:prstGeom>
          <a:noFill/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914365F-A782-4AD6-BAE0-767AD94026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45644" y="1206068"/>
            <a:ext cx="5346356" cy="565193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Demand management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Commuter benefits incentives to encourage sustainable modes (e.g. free transit passes for employees)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Transit-oriented development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Form-based codes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Reduced minimum parking requirements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Pricing of public parking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Expansion of bike, pedestrian facilities (e.g. bike share, scooters)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Supply management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Joint-use/shared parking agreements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Public/private parking agreements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542020" y="6503582"/>
            <a:ext cx="516649" cy="36512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8975CA-FC1A-432C-9063-AC793FCA7F0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24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646.274.3725</a:t>
            </a:r>
          </a:p>
          <a:p>
            <a:r>
              <a:rPr lang="en-US" dirty="0"/>
              <a:t>lgould@nelsonnygaard.com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Larry Gould</a:t>
            </a:r>
          </a:p>
        </p:txBody>
      </p:sp>
    </p:spTree>
    <p:extLst>
      <p:ext uri="{BB962C8B-B14F-4D97-AF65-F5344CB8AC3E}">
        <p14:creationId xmlns:p14="http://schemas.microsoft.com/office/powerpoint/2010/main" val="1454745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-1" y="3404216"/>
            <a:ext cx="7970055" cy="1146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992973" y="793246"/>
            <a:ext cx="5181025" cy="815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692816" y="-981"/>
            <a:ext cx="6499184" cy="7996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-13395" y="13856"/>
            <a:ext cx="5706211" cy="79960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25985" y="1577168"/>
            <a:ext cx="12166015" cy="1006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0" y="2570769"/>
            <a:ext cx="9412539" cy="18372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-13395" y="4401501"/>
            <a:ext cx="12205395" cy="17634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921695" y="5263376"/>
            <a:ext cx="6270305" cy="15946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title="Decorative 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0" y="178416"/>
            <a:ext cx="752369" cy="468388"/>
          </a:xfrm>
          <a:prstGeom prst="rect">
            <a:avLst/>
          </a:prstGeom>
        </p:spPr>
      </p:pic>
      <p:pic>
        <p:nvPicPr>
          <p:cNvPr id="6" name="Picture 5" title="Decorative 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49" y="36935"/>
            <a:ext cx="271578" cy="774498"/>
          </a:xfrm>
          <a:prstGeom prst="rect">
            <a:avLst/>
          </a:prstGeom>
        </p:spPr>
      </p:pic>
      <p:pic>
        <p:nvPicPr>
          <p:cNvPr id="7" name="Picture 6" title="Decorative 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09" y="73306"/>
            <a:ext cx="660167" cy="678608"/>
          </a:xfrm>
          <a:prstGeom prst="rect">
            <a:avLst/>
          </a:prstGeom>
        </p:spPr>
      </p:pic>
      <p:pic>
        <p:nvPicPr>
          <p:cNvPr id="8" name="Picture 7" title="Decorative 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88" y="91046"/>
            <a:ext cx="499873" cy="643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60" y="64086"/>
            <a:ext cx="538461" cy="697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80" y="62242"/>
            <a:ext cx="531084" cy="700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67" y="1066175"/>
            <a:ext cx="630328" cy="308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64" y="915299"/>
            <a:ext cx="613564" cy="610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7" y="915299"/>
            <a:ext cx="499568" cy="610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14" y="890153"/>
            <a:ext cx="569977" cy="6605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57" y="868360"/>
            <a:ext cx="523038" cy="7040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40" y="885124"/>
            <a:ext cx="372162" cy="6705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42" y="933739"/>
            <a:ext cx="476099" cy="573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49" y="898535"/>
            <a:ext cx="385573" cy="6437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2" y="1700512"/>
            <a:ext cx="612223" cy="722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83" y="1747664"/>
            <a:ext cx="575342" cy="6712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64" y="1801553"/>
            <a:ext cx="575342" cy="612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06" y="1835233"/>
            <a:ext cx="453636" cy="5753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21" y="1697144"/>
            <a:ext cx="671232" cy="726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50" y="1747664"/>
            <a:ext cx="652792" cy="6712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20" y="1764504"/>
            <a:ext cx="545837" cy="6527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79" y="1663463"/>
            <a:ext cx="461011" cy="7634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30" y="1868914"/>
            <a:ext cx="579030" cy="5384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299" y="1917587"/>
            <a:ext cx="645415" cy="4563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02" y="2011733"/>
            <a:ext cx="624841" cy="2712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72" y="1733632"/>
            <a:ext cx="461011" cy="7228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96" y="1776454"/>
            <a:ext cx="453636" cy="6527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11" y="1796739"/>
            <a:ext cx="461011" cy="6048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25" y="1745026"/>
            <a:ext cx="472076" cy="711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161" y="1935079"/>
            <a:ext cx="427817" cy="4388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" y="2823856"/>
            <a:ext cx="604846" cy="5015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67" y="2573066"/>
            <a:ext cx="962591" cy="10031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4" y="3723685"/>
            <a:ext cx="533401" cy="533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42" y="2585975"/>
            <a:ext cx="807690" cy="9773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25" y="2844141"/>
            <a:ext cx="781875" cy="4610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83" y="3792265"/>
            <a:ext cx="414529" cy="3962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88" y="2757471"/>
            <a:ext cx="634351" cy="6343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20" y="3792265"/>
            <a:ext cx="408433" cy="3962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61" y="3671869"/>
            <a:ext cx="637033" cy="6370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31" y="2676333"/>
            <a:ext cx="781875" cy="7966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1" y="2696617"/>
            <a:ext cx="516332" cy="7560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4" y="2766691"/>
            <a:ext cx="461011" cy="6159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02" y="3709969"/>
            <a:ext cx="557785" cy="5608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95" y="3676441"/>
            <a:ext cx="707137" cy="6278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40" y="3720637"/>
            <a:ext cx="652273" cy="53949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76" y="2803572"/>
            <a:ext cx="604846" cy="54214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92" y="2609947"/>
            <a:ext cx="918334" cy="9293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20" y="3699301"/>
            <a:ext cx="441961" cy="5821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45" y="141338"/>
            <a:ext cx="545593" cy="542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52" y="162674"/>
            <a:ext cx="630937" cy="4998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03" y="139814"/>
            <a:ext cx="478537" cy="54559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54" y="156578"/>
            <a:ext cx="518161" cy="51206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929" y="190106"/>
            <a:ext cx="530353" cy="4450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394" y="43801"/>
            <a:ext cx="490729" cy="7376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45" y="918652"/>
            <a:ext cx="606858" cy="60350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82" y="930386"/>
            <a:ext cx="787909" cy="58003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71" y="927034"/>
            <a:ext cx="633680" cy="58674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31" y="918652"/>
            <a:ext cx="519685" cy="60350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695" y="920176"/>
            <a:ext cx="478537" cy="60045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8" y="6280370"/>
            <a:ext cx="478537" cy="48158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95" y="2791182"/>
            <a:ext cx="569977" cy="56692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621" y="2801850"/>
            <a:ext cx="542545" cy="54559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27" y="3717589"/>
            <a:ext cx="536449" cy="54559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06" y="3745021"/>
            <a:ext cx="527305" cy="49072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453" y="2714334"/>
            <a:ext cx="518161" cy="70713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798" y="3745021"/>
            <a:ext cx="527305" cy="49072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35" y="3653581"/>
            <a:ext cx="682753" cy="67360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278" y="2804898"/>
            <a:ext cx="539497" cy="5394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8" y="4569602"/>
            <a:ext cx="353569" cy="49377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1" y="4566554"/>
            <a:ext cx="582169" cy="4998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4" y="4616846"/>
            <a:ext cx="728473" cy="3992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91" y="4569602"/>
            <a:ext cx="545593" cy="49377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58" y="4519310"/>
            <a:ext cx="582169" cy="59436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01" y="4566554"/>
            <a:ext cx="472441" cy="49987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74" y="5480620"/>
            <a:ext cx="472441" cy="47548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16" y="4560458"/>
            <a:ext cx="548641" cy="51206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511690"/>
            <a:ext cx="606553" cy="60960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58" y="4533026"/>
            <a:ext cx="481585" cy="56692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17" y="4668662"/>
            <a:ext cx="640081" cy="29565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72" y="4601606"/>
            <a:ext cx="594361" cy="42976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07" y="4548266"/>
            <a:ext cx="539497" cy="53644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780" y="4516262"/>
            <a:ext cx="411481" cy="60045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7" y="5495079"/>
            <a:ext cx="487681" cy="53035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64" y="5469171"/>
            <a:ext cx="490729" cy="58216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59" y="5501175"/>
            <a:ext cx="441961" cy="51816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86" y="5537751"/>
            <a:ext cx="496825" cy="44500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77" y="5548419"/>
            <a:ext cx="694945" cy="4236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88" y="5536227"/>
            <a:ext cx="612649" cy="44805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79" y="6238230"/>
            <a:ext cx="521209" cy="49377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83" y="5565079"/>
            <a:ext cx="670561" cy="2560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30" y="5366960"/>
            <a:ext cx="356617" cy="6522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33" y="5453881"/>
            <a:ext cx="414529" cy="59436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48" y="5559503"/>
            <a:ext cx="621793" cy="35052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7" y="5423820"/>
            <a:ext cx="624841" cy="53035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54" y="5420722"/>
            <a:ext cx="576073" cy="52425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13" y="5603803"/>
            <a:ext cx="502921" cy="35356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318" y="5419533"/>
            <a:ext cx="615697" cy="615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30" y="6243186"/>
            <a:ext cx="505969" cy="50292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41" y="6175189"/>
            <a:ext cx="493777" cy="49377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760" y="6284112"/>
            <a:ext cx="637033" cy="40843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35" y="6280370"/>
            <a:ext cx="637033" cy="36576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10" y="6097294"/>
            <a:ext cx="658369" cy="66141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822" y="6229770"/>
            <a:ext cx="585217" cy="42062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71" y="1651723"/>
            <a:ext cx="733260" cy="85136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3" y="6277126"/>
            <a:ext cx="284283" cy="48158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92" y="6288024"/>
            <a:ext cx="478537" cy="47853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89" y="6305891"/>
            <a:ext cx="636933" cy="424054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10" y="6268603"/>
            <a:ext cx="286405" cy="48158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33" y="3576323"/>
            <a:ext cx="1040676" cy="6981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4557" y="6188320"/>
            <a:ext cx="21542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PNG Originals:</a:t>
            </a:r>
            <a:br>
              <a:rPr lang="en-US" sz="1200" dirty="0"/>
            </a:br>
            <a:r>
              <a:rPr lang="en-US" sz="1200" dirty="0">
                <a:hlinkClick r:id="rId111" action="ppaction://hlinkfile"/>
              </a:rPr>
              <a:t>O:\software tools\Icons\NN Icons PNGs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0250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/>
          <p:nvPr/>
        </p:nvSpPr>
        <p:spPr>
          <a:xfrm>
            <a:off x="7049298" y="765140"/>
            <a:ext cx="5113573" cy="8644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031546" y="-981"/>
            <a:ext cx="6160454" cy="7791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-25090" y="-11255"/>
            <a:ext cx="6092935" cy="7922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1" y="1607060"/>
            <a:ext cx="12192000" cy="9765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0" y="2570769"/>
            <a:ext cx="9412539" cy="18851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-5957" y="3533906"/>
            <a:ext cx="7987164" cy="10166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-13395" y="4401501"/>
            <a:ext cx="12205395" cy="17634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921695" y="5263376"/>
            <a:ext cx="6270305" cy="15946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0" y="178416"/>
            <a:ext cx="752369" cy="468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93" y="49415"/>
            <a:ext cx="246888" cy="704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09" y="73306"/>
            <a:ext cx="660167" cy="678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88" y="91046"/>
            <a:ext cx="499873" cy="643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60" y="64086"/>
            <a:ext cx="538460" cy="697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80" y="62242"/>
            <a:ext cx="531084" cy="700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67" y="1066175"/>
            <a:ext cx="630328" cy="308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64" y="915299"/>
            <a:ext cx="613563" cy="610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7" y="915299"/>
            <a:ext cx="499568" cy="610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14" y="890153"/>
            <a:ext cx="569977" cy="6605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57" y="868360"/>
            <a:ext cx="523037" cy="7040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40" y="885124"/>
            <a:ext cx="372161" cy="6705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42" y="933739"/>
            <a:ext cx="476098" cy="573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19" y="931477"/>
            <a:ext cx="385573" cy="643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2" y="1700512"/>
            <a:ext cx="612222" cy="7228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83" y="1747664"/>
            <a:ext cx="575341" cy="6712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64" y="1801553"/>
            <a:ext cx="575342" cy="6122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06" y="1835233"/>
            <a:ext cx="453635" cy="5753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21" y="1697144"/>
            <a:ext cx="671231" cy="726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50" y="1747664"/>
            <a:ext cx="652791" cy="6712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20" y="1764504"/>
            <a:ext cx="545837" cy="652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79" y="1663463"/>
            <a:ext cx="461011" cy="7634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30" y="1868914"/>
            <a:ext cx="579029" cy="5384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299" y="1917587"/>
            <a:ext cx="645415" cy="4563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89" y="1771963"/>
            <a:ext cx="606000" cy="7036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36" y="1733035"/>
            <a:ext cx="461011" cy="7228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11" y="1775312"/>
            <a:ext cx="453635" cy="6527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10" y="1842622"/>
            <a:ext cx="461010" cy="6048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957" y="1744297"/>
            <a:ext cx="472075" cy="711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261" y="1947104"/>
            <a:ext cx="427817" cy="4388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" y="2823856"/>
            <a:ext cx="604845" cy="5015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67" y="2573066"/>
            <a:ext cx="962591" cy="10031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4" y="3723685"/>
            <a:ext cx="533401" cy="5334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42" y="2585975"/>
            <a:ext cx="807690" cy="9773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26" y="2844141"/>
            <a:ext cx="781873" cy="4610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83" y="3792265"/>
            <a:ext cx="414529" cy="3962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88" y="2757471"/>
            <a:ext cx="634351" cy="6343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20" y="3792265"/>
            <a:ext cx="408433" cy="3962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61" y="3671869"/>
            <a:ext cx="637033" cy="6370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31" y="2676333"/>
            <a:ext cx="781874" cy="7966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1" y="2696617"/>
            <a:ext cx="516331" cy="7560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34" y="2766691"/>
            <a:ext cx="461011" cy="6159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02" y="3709969"/>
            <a:ext cx="557785" cy="5608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95" y="3676441"/>
            <a:ext cx="707137" cy="6278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40" y="3720637"/>
            <a:ext cx="652273" cy="53949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07" y="2823857"/>
            <a:ext cx="559584" cy="50157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92" y="2609947"/>
            <a:ext cx="918334" cy="929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20" y="3699301"/>
            <a:ext cx="441961" cy="58216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45" y="141338"/>
            <a:ext cx="545593" cy="542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52" y="162674"/>
            <a:ext cx="630937" cy="4998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03" y="139814"/>
            <a:ext cx="478537" cy="54559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54" y="156578"/>
            <a:ext cx="518161" cy="51206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929" y="190106"/>
            <a:ext cx="530353" cy="44500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394" y="43801"/>
            <a:ext cx="490729" cy="7376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44" y="888476"/>
            <a:ext cx="667544" cy="66385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73" y="930386"/>
            <a:ext cx="787909" cy="58003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67" y="927034"/>
            <a:ext cx="633680" cy="58674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632" y="918652"/>
            <a:ext cx="519685" cy="60350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102" y="890153"/>
            <a:ext cx="526390" cy="66050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3" y="6280370"/>
            <a:ext cx="478537" cy="48158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698" y="2811746"/>
            <a:ext cx="569977" cy="56692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326" y="2802106"/>
            <a:ext cx="542545" cy="54559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01" y="3717589"/>
            <a:ext cx="536449" cy="54559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812" y="3722155"/>
            <a:ext cx="527305" cy="49072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63" y="2738373"/>
            <a:ext cx="518161" cy="70713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82" y="3745021"/>
            <a:ext cx="527305" cy="49072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34" y="2738880"/>
            <a:ext cx="682753" cy="67360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261" y="3673152"/>
            <a:ext cx="539497" cy="5394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8" y="4569602"/>
            <a:ext cx="353569" cy="49377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1" y="4567856"/>
            <a:ext cx="582169" cy="4972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4" y="4616846"/>
            <a:ext cx="728473" cy="39928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91" y="4569602"/>
            <a:ext cx="545593" cy="49377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58" y="4519310"/>
            <a:ext cx="582169" cy="59436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01" y="4566554"/>
            <a:ext cx="472441" cy="49987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74" y="5480620"/>
            <a:ext cx="472441" cy="47548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16" y="4560458"/>
            <a:ext cx="548641" cy="51206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511690"/>
            <a:ext cx="606553" cy="60960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58" y="4533026"/>
            <a:ext cx="481585" cy="56692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17" y="4668662"/>
            <a:ext cx="640081" cy="29565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72" y="4601606"/>
            <a:ext cx="594361" cy="42976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07" y="4548266"/>
            <a:ext cx="539497" cy="53644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780" y="4516262"/>
            <a:ext cx="411481" cy="60045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7" y="5495079"/>
            <a:ext cx="487681" cy="53035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64" y="5469171"/>
            <a:ext cx="490729" cy="58216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059" y="5501175"/>
            <a:ext cx="441961" cy="51816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86" y="5537751"/>
            <a:ext cx="496825" cy="44500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77" y="5548419"/>
            <a:ext cx="694945" cy="4236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88" y="5536227"/>
            <a:ext cx="612649" cy="44805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79" y="6238230"/>
            <a:ext cx="521209" cy="49377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83" y="5565079"/>
            <a:ext cx="670561" cy="25603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08" y="5366960"/>
            <a:ext cx="356617" cy="6522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44" y="5453881"/>
            <a:ext cx="414529" cy="59436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2" y="5559503"/>
            <a:ext cx="621793" cy="35052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16" y="5423820"/>
            <a:ext cx="624841" cy="53035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064" y="5420722"/>
            <a:ext cx="576073" cy="52425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072" y="5603803"/>
            <a:ext cx="502921" cy="35356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47" y="5419533"/>
            <a:ext cx="615697" cy="615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73" y="6243186"/>
            <a:ext cx="505969" cy="50292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93" y="6175189"/>
            <a:ext cx="493777" cy="49377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448" y="6284112"/>
            <a:ext cx="637033" cy="40843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12" y="6280370"/>
            <a:ext cx="637033" cy="365761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86" y="6097294"/>
            <a:ext cx="658369" cy="66141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651" y="6229770"/>
            <a:ext cx="585217" cy="42062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17" y="2043031"/>
            <a:ext cx="624840" cy="271273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77" y="3564855"/>
            <a:ext cx="1040674" cy="698173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41" y="6246585"/>
            <a:ext cx="312711" cy="529744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22" y="6272188"/>
            <a:ext cx="478537" cy="47853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95" y="6284939"/>
            <a:ext cx="700626" cy="466459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03" y="6226790"/>
            <a:ext cx="346551" cy="582718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3744557" y="6188320"/>
            <a:ext cx="21542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PNG Originals:</a:t>
            </a:r>
            <a:br>
              <a:rPr lang="en-US" sz="1200" dirty="0"/>
            </a:br>
            <a:r>
              <a:rPr lang="en-US" sz="1200" dirty="0">
                <a:hlinkClick r:id="rId111" action="ppaction://hlinkfile"/>
              </a:rPr>
              <a:t>O:\software tools\Icons\NN Icons PNGs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911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transit on route 30a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016000" y="1219200"/>
            <a:ext cx="10459308" cy="5181600"/>
          </a:xfrm>
        </p:spPr>
        <p:txBody>
          <a:bodyPr numCol="1"/>
          <a:lstStyle/>
          <a:p>
            <a:r>
              <a:rPr lang="en-US" dirty="0"/>
              <a:t>Allow residents and employees to avoid congestion</a:t>
            </a:r>
          </a:p>
          <a:p>
            <a:r>
              <a:rPr lang="en-US" dirty="0"/>
              <a:t>Encourage tourists and visitors to avoid driving to key destinations</a:t>
            </a:r>
          </a:p>
          <a:p>
            <a:r>
              <a:rPr lang="en-US" dirty="0"/>
              <a:t>Enable employees to get to work without needing a car</a:t>
            </a:r>
          </a:p>
          <a:p>
            <a:r>
              <a:rPr lang="en-US" dirty="0"/>
              <a:t>Improve sustainability and local air quality by reducing vehicle emissions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1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demand segments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016000" y="1219200"/>
            <a:ext cx="10459308" cy="5181600"/>
          </a:xfrm>
        </p:spPr>
        <p:txBody>
          <a:bodyPr numCol="1"/>
          <a:lstStyle/>
          <a:p>
            <a:r>
              <a:rPr lang="en-US" dirty="0"/>
              <a:t>Commute trips</a:t>
            </a:r>
          </a:p>
          <a:p>
            <a:r>
              <a:rPr lang="en-US" dirty="0"/>
              <a:t>Errands and work-related trips</a:t>
            </a:r>
          </a:p>
          <a:p>
            <a:r>
              <a:rPr lang="en-US" dirty="0"/>
              <a:t>Shopping and social trips</a:t>
            </a:r>
          </a:p>
          <a:p>
            <a:r>
              <a:rPr lang="en-US" dirty="0"/>
              <a:t>Tourist and beach trips</a:t>
            </a:r>
          </a:p>
          <a:p>
            <a:r>
              <a:rPr lang="en-US" dirty="0"/>
              <a:t>Medical trips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3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patterns of demand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016000" y="1219200"/>
            <a:ext cx="10459308" cy="5181600"/>
          </a:xfrm>
        </p:spPr>
        <p:txBody>
          <a:bodyPr numCol="1"/>
          <a:lstStyle/>
          <a:p>
            <a:r>
              <a:rPr lang="en-US" dirty="0"/>
              <a:t>Commuting peak hours for local jobs (e.g. service-sector workers)</a:t>
            </a:r>
          </a:p>
          <a:p>
            <a:r>
              <a:rPr lang="en-US" dirty="0"/>
              <a:t>Late-night service to serve bars/restaurants</a:t>
            </a:r>
          </a:p>
          <a:p>
            <a:r>
              <a:rPr lang="en-US" dirty="0"/>
              <a:t>Year-round service</a:t>
            </a:r>
          </a:p>
          <a:p>
            <a:r>
              <a:rPr lang="en-US" dirty="0"/>
              <a:t>Peak season for tourism (i.e. April - November)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8975CA-FC1A-432C-9063-AC793FCA7F0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2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5" r="3378"/>
          <a:stretch/>
        </p:blipFill>
        <p:spPr>
          <a:xfrm>
            <a:off x="7169298" y="87696"/>
            <a:ext cx="4581544" cy="6598448"/>
          </a:xfr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96458" y="260950"/>
            <a:ext cx="6572840" cy="1263049"/>
          </a:xfrm>
        </p:spPr>
        <p:txBody>
          <a:bodyPr/>
          <a:lstStyle/>
          <a:p>
            <a:r>
              <a:rPr lang="en-US" dirty="0"/>
              <a:t>Development density and recommended service frequency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96458" y="1593339"/>
            <a:ext cx="6413943" cy="433169"/>
          </a:xfrm>
        </p:spPr>
        <p:txBody>
          <a:bodyPr/>
          <a:lstStyle/>
          <a:p>
            <a:r>
              <a:rPr lang="en-US" dirty="0"/>
              <a:t>Evaluate: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8997F5FF-D305-45B3-AB74-DEA35D5438A6}"/>
              </a:ext>
            </a:extLst>
          </p:cNvPr>
          <p:cNvSpPr txBox="1">
            <a:spLocks/>
          </p:cNvSpPr>
          <p:nvPr/>
        </p:nvSpPr>
        <p:spPr>
          <a:xfrm>
            <a:off x="596458" y="2095848"/>
            <a:ext cx="6413943" cy="430495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Courier New" panose="02070309020205020404" pitchFamily="49" charset="0"/>
              <a:buChar char="o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93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65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63750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Gotham Book" panose="02000604040000020004" pitchFamily="50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Population density</a:t>
            </a:r>
          </a:p>
          <a:p>
            <a:r>
              <a:rPr lang="en-US" dirty="0"/>
              <a:t>Employment density</a:t>
            </a:r>
          </a:p>
          <a:p>
            <a:r>
              <a:rPr lang="en-US" dirty="0"/>
              <a:t>Evaluate transit propensity of key communities:</a:t>
            </a:r>
          </a:p>
          <a:p>
            <a:pPr lvl="1"/>
            <a:r>
              <a:rPr lang="en-US" dirty="0"/>
              <a:t>Older adults</a:t>
            </a:r>
          </a:p>
          <a:p>
            <a:pPr lvl="1"/>
            <a:r>
              <a:rPr lang="en-US" dirty="0"/>
              <a:t>Youth</a:t>
            </a:r>
          </a:p>
          <a:p>
            <a:pPr lvl="1"/>
            <a:r>
              <a:rPr lang="en-US" dirty="0"/>
              <a:t>People with disabilities</a:t>
            </a:r>
          </a:p>
          <a:p>
            <a:pPr lvl="1"/>
            <a:r>
              <a:rPr lang="en-US" dirty="0"/>
              <a:t>People of color</a:t>
            </a:r>
          </a:p>
          <a:p>
            <a:pPr lvl="1"/>
            <a:r>
              <a:rPr lang="en-US" dirty="0"/>
              <a:t>People with low incomes</a:t>
            </a:r>
          </a:p>
          <a:p>
            <a:pPr lvl="1"/>
            <a:r>
              <a:rPr lang="en-US" dirty="0"/>
              <a:t>Zero-vehicle households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0907C0-DED2-44A0-9B72-5103CE01C4A4}"/>
              </a:ext>
            </a:extLst>
          </p:cNvPr>
          <p:cNvSpPr/>
          <p:nvPr/>
        </p:nvSpPr>
        <p:spPr>
          <a:xfrm>
            <a:off x="7381103" y="2809103"/>
            <a:ext cx="4160917" cy="13592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9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95" y="1437368"/>
            <a:ext cx="9552441" cy="5374592"/>
          </a:xfr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design and trip purpose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D0A05-BE4B-43BC-B745-648A32C059D6}"/>
              </a:ext>
            </a:extLst>
          </p:cNvPr>
          <p:cNvSpPr/>
          <p:nvPr/>
        </p:nvSpPr>
        <p:spPr>
          <a:xfrm>
            <a:off x="1787611" y="2215979"/>
            <a:ext cx="8148031" cy="13592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8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6098"/>
          <a:stretch/>
        </p:blipFill>
        <p:spPr>
          <a:xfrm>
            <a:off x="778042" y="1724525"/>
            <a:ext cx="10495934" cy="4965032"/>
          </a:xfr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Stop Spacing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F0F43C4-2C7A-45D0-8F05-A361FFED50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841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NN Colors 2018">
      <a:dk1>
        <a:sysClr val="windowText" lastClr="000000"/>
      </a:dk1>
      <a:lt1>
        <a:sysClr val="window" lastClr="FFFFFF"/>
      </a:lt1>
      <a:dk2>
        <a:srgbClr val="555555"/>
      </a:dk2>
      <a:lt2>
        <a:srgbClr val="CEC8A8"/>
      </a:lt2>
      <a:accent1>
        <a:srgbClr val="00659A"/>
      </a:accent1>
      <a:accent2>
        <a:srgbClr val="00ADBB"/>
      </a:accent2>
      <a:accent3>
        <a:srgbClr val="E86228"/>
      </a:accent3>
      <a:accent4>
        <a:srgbClr val="595DA9"/>
      </a:accent4>
      <a:accent5>
        <a:srgbClr val="D3A809"/>
      </a:accent5>
      <a:accent6>
        <a:srgbClr val="987366"/>
      </a:accent6>
      <a:hlink>
        <a:srgbClr val="00659A"/>
      </a:hlink>
      <a:folHlink>
        <a:srgbClr val="555555"/>
      </a:folHlink>
    </a:clrScheme>
    <a:fontScheme name="NN PPT 201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N_Transit Corridors_Master.pptx" id="{05E15EEB-E7EA-4F03-A9BD-5010F28A2162}" vid="{08BCFDDE-C931-40F0-806A-4E905E15B2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965</Words>
  <Application>Microsoft Office PowerPoint</Application>
  <PresentationFormat>Widescreen</PresentationFormat>
  <Paragraphs>235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Courier New</vt:lpstr>
      <vt:lpstr>Gotham Book</vt:lpstr>
      <vt:lpstr>Wingdings</vt:lpstr>
      <vt:lpstr>Master Slide</vt:lpstr>
      <vt:lpstr>PowerPoint Presentation</vt:lpstr>
      <vt:lpstr>AgendA </vt:lpstr>
      <vt:lpstr>PowerPoint Presentation</vt:lpstr>
      <vt:lpstr>Role of transit on route 30a</vt:lpstr>
      <vt:lpstr>Transit demand segments</vt:lpstr>
      <vt:lpstr>Temporal patterns of demand</vt:lpstr>
      <vt:lpstr>Development density and recommended service frequency</vt:lpstr>
      <vt:lpstr>Service design and trip purpose</vt:lpstr>
      <vt:lpstr>Bus Stop Spacing</vt:lpstr>
      <vt:lpstr>Brt designs</vt:lpstr>
      <vt:lpstr>Vehicle Options</vt:lpstr>
      <vt:lpstr>Electric On-Demand Transit (“Club Car”)</vt:lpstr>
      <vt:lpstr>Autonomous Electric Shuttle</vt:lpstr>
      <vt:lpstr>25’ Electric Shuttle  </vt:lpstr>
      <vt:lpstr>30’ Transit Bus  </vt:lpstr>
      <vt:lpstr>40’ Transit Bus  </vt:lpstr>
      <vt:lpstr> Electric 40’ Transit Bus  </vt:lpstr>
      <vt:lpstr>autonomous Transit Bus  </vt:lpstr>
      <vt:lpstr>Potential Roadway designs</vt:lpstr>
      <vt:lpstr>Potential Roadway designs</vt:lpstr>
      <vt:lpstr>Potential Roadway designs</vt:lpstr>
      <vt:lpstr>PowerPoint Presentation</vt:lpstr>
      <vt:lpstr>Bus priority</vt:lpstr>
      <vt:lpstr>Transit Signal Priority</vt:lpstr>
      <vt:lpstr>Queue Jump Lanes</vt:lpstr>
      <vt:lpstr>Potential bus stop designs</vt:lpstr>
      <vt:lpstr>Potential bus stop designs</vt:lpstr>
      <vt:lpstr>Potential bus stop designs</vt:lpstr>
      <vt:lpstr>Potential bus stop designs</vt:lpstr>
      <vt:lpstr>Potential bus stop designs</vt:lpstr>
      <vt:lpstr>Potential bus stop designs</vt:lpstr>
      <vt:lpstr>Potential bus stop designs</vt:lpstr>
      <vt:lpstr>Potential Daily Ridership</vt:lpstr>
      <vt:lpstr>Potential fare structure</vt:lpstr>
      <vt:lpstr>Role of Transportation demand management (TDM)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Perlmutter, David</dc:creator>
  <cp:lastModifiedBy>Gould, Larry</cp:lastModifiedBy>
  <cp:revision>17</cp:revision>
  <dcterms:created xsi:type="dcterms:W3CDTF">2020-01-29T15:00:14Z</dcterms:created>
  <dcterms:modified xsi:type="dcterms:W3CDTF">2020-02-04T13:50:47Z</dcterms:modified>
</cp:coreProperties>
</file>