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1" r:id="rId3"/>
    <p:sldId id="395" r:id="rId4"/>
    <p:sldId id="369" r:id="rId5"/>
    <p:sldId id="396" r:id="rId6"/>
    <p:sldId id="345" r:id="rId7"/>
    <p:sldId id="397" r:id="rId8"/>
    <p:sldId id="386" r:id="rId9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ticha, Shelley" initials="PS" lastIdx="31" clrIdx="0">
    <p:extLst/>
  </p:cmAuthor>
  <p:cmAuthor id="2" name="Kennedy, Kit" initials="KK" lastIdx="15" clrIdx="1">
    <p:extLst>
      <p:ext uri="{19B8F6BF-5375-455C-9EA6-DF929625EA0E}">
        <p15:presenceInfo xmlns:p15="http://schemas.microsoft.com/office/powerpoint/2012/main" userId="S-1-5-21-770378813-640892753-142223018-37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ksteinberger\Documents\US%20Climate%20Targets\Post-Paris\US%20climate%20action%20perspective%20v1%2007-11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35799812145691"/>
          <c:y val="6.9967429813847529E-2"/>
          <c:w val="0.83149847727641146"/>
          <c:h val="0.81940492277574217"/>
        </c:manualLayout>
      </c:layout>
      <c:scatterChart>
        <c:scatterStyle val="lineMarker"/>
        <c:varyColors val="0"/>
        <c:ser>
          <c:idx val="6"/>
          <c:order val="0"/>
          <c:tx>
            <c:strRef>
              <c:f>'Paris goals'!$D$19</c:f>
              <c:strCache>
                <c:ptCount val="1"/>
                <c:pt idx="0">
                  <c:v>Historical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'Paris goals'!$C$20:$C$29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xVal>
          <c:yVal>
            <c:numRef>
              <c:f>'Paris goals'!$D$20:$D$29</c:f>
              <c:numCache>
                <c:formatCode>General</c:formatCode>
                <c:ptCount val="10"/>
                <c:pt idx="0">
                  <c:v>6582.3</c:v>
                </c:pt>
                <c:pt idx="1">
                  <c:v>6505.2</c:v>
                </c:pt>
                <c:pt idx="2">
                  <c:v>6650.6</c:v>
                </c:pt>
                <c:pt idx="3">
                  <c:v>6460.4</c:v>
                </c:pt>
                <c:pt idx="4">
                  <c:v>6008.6</c:v>
                </c:pt>
                <c:pt idx="5">
                  <c:v>6208.3</c:v>
                </c:pt>
                <c:pt idx="6">
                  <c:v>6027.6</c:v>
                </c:pt>
                <c:pt idx="7">
                  <c:v>5784.5</c:v>
                </c:pt>
                <c:pt idx="8">
                  <c:v>5917.1</c:v>
                </c:pt>
                <c:pt idx="9">
                  <c:v>5978.3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F1-4877-BECD-E8C55CE3DC24}"/>
            </c:ext>
          </c:extLst>
        </c:ser>
        <c:ser>
          <c:idx val="0"/>
          <c:order val="1"/>
          <c:tx>
            <c:strRef>
              <c:f>'Paris goals'!$E$10</c:f>
              <c:strCache>
                <c:ptCount val="1"/>
                <c:pt idx="0">
                  <c:v>RHG Analysis - Obama Climate Action Plan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'Paris goals'!$F$9:$U$9</c:f>
              <c:numCache>
                <c:formatCode>0</c:formatCode>
                <c:ptCount val="16"/>
                <c:pt idx="0" formatCode="General">
                  <c:v>2014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xVal>
          <c:yVal>
            <c:numRef>
              <c:f>'Paris goals'!$F$10:$U$10</c:f>
              <c:numCache>
                <c:formatCode>_(* #,##0_);_(* \(#,##0\);_(* "-"??_);_(@_)</c:formatCode>
                <c:ptCount val="16"/>
                <c:pt idx="0" formatCode="General">
                  <c:v>5978.3</c:v>
                </c:pt>
                <c:pt idx="1">
                  <c:v>5694.4093188135821</c:v>
                </c:pt>
                <c:pt idx="2">
                  <c:v>5722.6184014772725</c:v>
                </c:pt>
                <c:pt idx="3">
                  <c:v>5712.2598207732754</c:v>
                </c:pt>
                <c:pt idx="4">
                  <c:v>5699.9786252687172</c:v>
                </c:pt>
                <c:pt idx="5">
                  <c:v>5639.3921792250558</c:v>
                </c:pt>
                <c:pt idx="6">
                  <c:v>5560.3630408970366</c:v>
                </c:pt>
                <c:pt idx="7">
                  <c:v>5462.942205781852</c:v>
                </c:pt>
                <c:pt idx="8">
                  <c:v>5401.7792353049681</c:v>
                </c:pt>
                <c:pt idx="9">
                  <c:v>5340.8888914424206</c:v>
                </c:pt>
                <c:pt idx="10">
                  <c:v>5268.5417863544099</c:v>
                </c:pt>
                <c:pt idx="11">
                  <c:v>5236.1126452503959</c:v>
                </c:pt>
                <c:pt idx="12">
                  <c:v>5187.9329930052882</c:v>
                </c:pt>
                <c:pt idx="13">
                  <c:v>5150.7473781349945</c:v>
                </c:pt>
                <c:pt idx="14">
                  <c:v>5119.4560788409799</c:v>
                </c:pt>
                <c:pt idx="15">
                  <c:v>5088.4542921633183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F1-4877-BECD-E8C55CE3DC24}"/>
            </c:ext>
          </c:extLst>
        </c:ser>
        <c:ser>
          <c:idx val="1"/>
          <c:order val="2"/>
          <c:tx>
            <c:strRef>
              <c:f>'Paris goals'!$E$11</c:f>
              <c:strCache>
                <c:ptCount val="1"/>
                <c:pt idx="0">
                  <c:v>RHG Analysis - Trump EO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'Paris goals'!$F$9:$U$9</c:f>
              <c:numCache>
                <c:formatCode>0</c:formatCode>
                <c:ptCount val="16"/>
                <c:pt idx="0" formatCode="General">
                  <c:v>2014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xVal>
          <c:yVal>
            <c:numRef>
              <c:f>'Paris goals'!$F$11:$U$11</c:f>
              <c:numCache>
                <c:formatCode>_(* #,##0_);_(* \(#,##0\);_(* "-"??_);_(@_)</c:formatCode>
                <c:ptCount val="16"/>
                <c:pt idx="0" formatCode="General">
                  <c:v>5978.3</c:v>
                </c:pt>
                <c:pt idx="1">
                  <c:v>5694.4093188135821</c:v>
                </c:pt>
                <c:pt idx="2">
                  <c:v>5722.6184014772725</c:v>
                </c:pt>
                <c:pt idx="3">
                  <c:v>5712.2598207732754</c:v>
                </c:pt>
                <c:pt idx="4" formatCode="0.0">
                  <c:v>5730.7315522703502</c:v>
                </c:pt>
                <c:pt idx="5" formatCode="0.0">
                  <c:v>5749.2032837674251</c:v>
                </c:pt>
                <c:pt idx="6" formatCode="0.0">
                  <c:v>5716.2271459666363</c:v>
                </c:pt>
                <c:pt idx="7" formatCode="0.0">
                  <c:v>5723.378474197888</c:v>
                </c:pt>
                <c:pt idx="8" formatCode="0.0">
                  <c:v>5731.6534297524795</c:v>
                </c:pt>
                <c:pt idx="9" formatCode="0.0">
                  <c:v>5742.3217023888037</c:v>
                </c:pt>
                <c:pt idx="10" formatCode="0.0">
                  <c:v>5734.4643583354555</c:v>
                </c:pt>
                <c:pt idx="11" formatCode="0.0">
                  <c:v>5731.6606822818922</c:v>
                </c:pt>
                <c:pt idx="12" formatCode="0.0">
                  <c:v>5736.2488877166434</c:v>
                </c:pt>
                <c:pt idx="13" formatCode="0.0">
                  <c:v>5734.5319033920032</c:v>
                </c:pt>
                <c:pt idx="14" formatCode="0.0">
                  <c:v>5734.7866725587846</c:v>
                </c:pt>
                <c:pt idx="15" formatCode="0.0">
                  <c:v>5734.8134476244368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F1-4877-BECD-E8C55CE3DC24}"/>
            </c:ext>
          </c:extLst>
        </c:ser>
        <c:ser>
          <c:idx val="4"/>
          <c:order val="5"/>
          <c:tx>
            <c:strRef>
              <c:f>'Paris goals'!$E$6</c:f>
              <c:strCache>
                <c:ptCount val="1"/>
                <c:pt idx="0">
                  <c:v>2 Degrees Pathway (80% by 2050)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'Paris goals'!$F$3:$N$3</c:f>
              <c:numCache>
                <c:formatCode>General</c:formatCode>
                <c:ptCount val="9"/>
                <c:pt idx="0">
                  <c:v>2014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'Paris goals'!$F$6:$N$6</c:f>
              <c:numCache>
                <c:formatCode>_(* #,##0_);_(* \(#,##0\);_(* "-"??_);_(@_)</c:formatCode>
                <c:ptCount val="9"/>
                <c:pt idx="0" formatCode="General">
                  <c:v>5978.3</c:v>
                </c:pt>
                <c:pt idx="1">
                  <c:v>5694.4093188135821</c:v>
                </c:pt>
                <c:pt idx="2" formatCode="General">
                  <c:v>5463.3090000000002</c:v>
                </c:pt>
                <c:pt idx="3" formatCode="General">
                  <c:v>4739.2560000000003</c:v>
                </c:pt>
                <c:pt idx="4" formatCode="General">
                  <c:v>4054.6968000000002</c:v>
                </c:pt>
                <c:pt idx="5" formatCode="General">
                  <c:v>3370.1376</c:v>
                </c:pt>
                <c:pt idx="6" formatCode="General">
                  <c:v>2685.5783999999999</c:v>
                </c:pt>
                <c:pt idx="7" formatCode="General">
                  <c:v>2001.0191999999997</c:v>
                </c:pt>
                <c:pt idx="8" formatCode="General">
                  <c:v>1316.4599999999998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6F1-4877-BECD-E8C55CE3DC24}"/>
            </c:ext>
          </c:extLst>
        </c:ser>
        <c:ser>
          <c:idx val="7"/>
          <c:order val="6"/>
          <c:tx>
            <c:strRef>
              <c:f>'Paris goals'!$E$17</c:f>
              <c:strCache>
                <c:ptCount val="1"/>
                <c:pt idx="0">
                  <c:v>US Climate Targets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'Paris goals'!$F$9:$U$9</c:f>
              <c:numCache>
                <c:formatCode>0</c:formatCode>
                <c:ptCount val="16"/>
                <c:pt idx="0" formatCode="General">
                  <c:v>2014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xVal>
          <c:yVal>
            <c:numRef>
              <c:f>'Paris goals'!$F$17:$U$17</c:f>
              <c:numCache>
                <c:formatCode>General</c:formatCode>
                <c:ptCount val="16"/>
                <c:pt idx="5">
                  <c:v>5463.3090000000002</c:v>
                </c:pt>
                <c:pt idx="10">
                  <c:v>4739.2560000000003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6F1-4877-BECD-E8C55CE3D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496608"/>
        <c:axId val="79149004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'Paris goals'!$E$14</c15:sqref>
                        </c15:formulaRef>
                      </c:ext>
                    </c:extLst>
                    <c:strCache>
                      <c:ptCount val="1"/>
                      <c:pt idx="0">
                        <c:v>No Pre-2020 Action + Strong Federal Post-2020</c:v>
                      </c:pt>
                    </c:strCache>
                  </c:strRef>
                </c:tx>
                <c:spPr>
                  <a:ln w="19050" cap="rnd">
                    <a:solidFill>
                      <a:srgbClr val="00B050">
                        <a:alpha val="54000"/>
                      </a:srgb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'Paris goals'!$F$9:$U$9</c15:sqref>
                        </c15:formulaRef>
                      </c:ext>
                    </c:extLst>
                    <c:numCache>
                      <c:formatCode>0</c:formatCode>
                      <c:ptCount val="16"/>
                      <c:pt idx="0" formatCode="General">
                        <c:v>2014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'Paris goals'!$F$14:$U$14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5978.3</c:v>
                      </c:pt>
                      <c:pt idx="1">
                        <c:v>5694.4093188135821</c:v>
                      </c:pt>
                      <c:pt idx="2">
                        <c:v>5722.6184014772725</c:v>
                      </c:pt>
                      <c:pt idx="3">
                        <c:v>5712.2598207732754</c:v>
                      </c:pt>
                      <c:pt idx="4">
                        <c:v>5730.7315522703502</c:v>
                      </c:pt>
                      <c:pt idx="5">
                        <c:v>5749.2032837674251</c:v>
                      </c:pt>
                      <c:pt idx="6">
                        <c:v>5716.2271459666363</c:v>
                      </c:pt>
                      <c:pt idx="7">
                        <c:v>5723.378474197888</c:v>
                      </c:pt>
                      <c:pt idx="8" formatCode="0.0">
                        <c:v>5700</c:v>
                      </c:pt>
                      <c:pt idx="9" formatCode="0.0">
                        <c:v>5650</c:v>
                      </c:pt>
                      <c:pt idx="10" formatCode="0.0">
                        <c:v>5575</c:v>
                      </c:pt>
                      <c:pt idx="11" formatCode="0.0">
                        <c:v>5500</c:v>
                      </c:pt>
                      <c:pt idx="12" formatCode="0.0">
                        <c:v>5375</c:v>
                      </c:pt>
                      <c:pt idx="13" formatCode="0.0">
                        <c:v>5125</c:v>
                      </c:pt>
                      <c:pt idx="14" formatCode="0.0">
                        <c:v>4850</c:v>
                      </c:pt>
                      <c:pt idx="15" formatCode="0.0">
                        <c:v>4300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96F1-4877-BECD-E8C55CE3DC24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'Paris goals'!$E$15</c15:sqref>
                        </c15:formulaRef>
                      </c:ext>
                    </c:extLst>
                    <c:strCache>
                      <c:ptCount val="1"/>
                      <c:pt idx="0">
                        <c:v>State and Local Pre-2020 + Strong Federal Post-2020</c:v>
                      </c:pt>
                    </c:strCache>
                  </c:strRef>
                </c:tx>
                <c:spPr>
                  <a:ln w="19050" cap="rnd">
                    <a:solidFill>
                      <a:srgbClr val="00B050">
                        <a:alpha val="50000"/>
                      </a:srgb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'Paris goals'!$F$9:$U$9</c15:sqref>
                        </c15:formulaRef>
                      </c:ext>
                    </c:extLst>
                    <c:numCache>
                      <c:formatCode>0</c:formatCode>
                      <c:ptCount val="16"/>
                      <c:pt idx="0" formatCode="General">
                        <c:v>2014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  <c:pt idx="15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'Paris goals'!$F$15:$U$15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5978.3</c:v>
                      </c:pt>
                      <c:pt idx="1">
                        <c:v>5694.4093188135821</c:v>
                      </c:pt>
                      <c:pt idx="2">
                        <c:v>5722.6184014772725</c:v>
                      </c:pt>
                      <c:pt idx="3">
                        <c:v>5712.2598207732754</c:v>
                      </c:pt>
                      <c:pt idx="4">
                        <c:v>5710</c:v>
                      </c:pt>
                      <c:pt idx="5">
                        <c:v>5665</c:v>
                      </c:pt>
                      <c:pt idx="6">
                        <c:v>5600</c:v>
                      </c:pt>
                      <c:pt idx="7">
                        <c:v>5525</c:v>
                      </c:pt>
                      <c:pt idx="8" formatCode="0.0">
                        <c:v>5450</c:v>
                      </c:pt>
                      <c:pt idx="9" formatCode="0.0">
                        <c:v>5375</c:v>
                      </c:pt>
                      <c:pt idx="10" formatCode="0.0">
                        <c:v>5250</c:v>
                      </c:pt>
                      <c:pt idx="11" formatCode="0.0">
                        <c:v>5100</c:v>
                      </c:pt>
                      <c:pt idx="12" formatCode="0.0">
                        <c:v>4925</c:v>
                      </c:pt>
                      <c:pt idx="13" formatCode="0.0">
                        <c:v>4675</c:v>
                      </c:pt>
                      <c:pt idx="14" formatCode="0.0">
                        <c:v>4400</c:v>
                      </c:pt>
                      <c:pt idx="15">
                        <c:v>4054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6F1-4877-BECD-E8C55CE3DC24}"/>
                  </c:ext>
                </c:extLst>
              </c15:ser>
            </c15:filteredScatterSeries>
          </c:ext>
        </c:extLst>
      </c:scatterChart>
      <c:valAx>
        <c:axId val="791496608"/>
        <c:scaling>
          <c:orientation val="minMax"/>
          <c:max val="2030"/>
          <c:min val="200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674150373121886"/>
              <c:y val="0.9393220572057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490048"/>
        <c:crosses val="autoZero"/>
        <c:crossBetween val="midCat"/>
      </c:valAx>
      <c:valAx>
        <c:axId val="791490048"/>
        <c:scaling>
          <c:orientation val="minMax"/>
          <c:max val="8000"/>
          <c:min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Economy-wide</a:t>
                </a:r>
                <a:r>
                  <a:rPr lang="en-US" sz="1200" baseline="0" dirty="0"/>
                  <a:t> Net Greenhouse Gas Emissions </a:t>
                </a:r>
              </a:p>
              <a:p>
                <a:pPr>
                  <a:defRPr sz="1200"/>
                </a:pPr>
                <a:r>
                  <a:rPr lang="en-US" sz="1200" baseline="0" dirty="0"/>
                  <a:t>(MMT CO2e)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7186483112535827E-3"/>
              <c:y val="8.95268660724340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496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egendEntry>
        <c:idx val="4"/>
        <c:delete val="1"/>
      </c:legendEntry>
      <c:layout>
        <c:manualLayout>
          <c:xMode val="edge"/>
          <c:yMode val="edge"/>
          <c:x val="0.14673674989049496"/>
          <c:y val="0.60486127352892771"/>
          <c:w val="0.36128543385108969"/>
          <c:h val="0.242589276096216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0.97003</cdr:x>
      <cdr:y>0.43447</cdr:y>
    </cdr:from>
    <cdr:to>
      <cdr:x>0.98195</cdr:x>
      <cdr:y>0.72487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78438BD8-F9BE-4310-9382-CA076B297256}"/>
            </a:ext>
          </a:extLst>
        </cdr:cNvPr>
        <cdr:cNvSpPr/>
      </cdr:nvSpPr>
      <cdr:spPr>
        <a:xfrm xmlns:a="http://schemas.openxmlformats.org/drawingml/2006/main">
          <a:off x="6750031" y="1605023"/>
          <a:ext cx="82945" cy="107278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0.66644</cdr:x>
      <cdr:y>0.2546</cdr:y>
    </cdr:from>
    <cdr:to>
      <cdr:x>0.79904</cdr:x>
      <cdr:y>0.42896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4637464" y="940541"/>
          <a:ext cx="922695" cy="64413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0.74469</cdr:x>
      <cdr:y>0.17114</cdr:y>
    </cdr:from>
    <cdr:to>
      <cdr:x>0.94542</cdr:x>
      <cdr:y>0.26279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5181964" y="632238"/>
          <a:ext cx="139679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Arial"/>
              <a:cs typeface="Arial"/>
            </a:rPr>
            <a:t>Trump Admin</a:t>
          </a:r>
        </a:p>
      </cdr:txBody>
    </cdr:sp>
  </cdr:relSizeAnchor>
  <cdr:relSizeAnchor xmlns:cdr="http://schemas.openxmlformats.org/drawingml/2006/chartDrawing">
    <cdr:from>
      <cdr:x>0.55745</cdr:x>
      <cdr:y>0.54086</cdr:y>
    </cdr:from>
    <cdr:to>
      <cdr:x>0.65477</cdr:x>
      <cdr:y>0.6325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879073" y="1998018"/>
          <a:ext cx="67722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Arial"/>
              <a:cs typeface="Arial"/>
            </a:rPr>
            <a:t>Paris</a:t>
          </a:r>
        </a:p>
      </cdr:txBody>
    </cdr:sp>
  </cdr:relSizeAnchor>
  <cdr:relSizeAnchor xmlns:cdr="http://schemas.openxmlformats.org/drawingml/2006/chartDrawing">
    <cdr:from>
      <cdr:x>0.64719</cdr:x>
      <cdr:y>0.54158</cdr:y>
    </cdr:from>
    <cdr:to>
      <cdr:x>0.69273</cdr:x>
      <cdr:y>0.59271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4503541" y="2000676"/>
          <a:ext cx="316871" cy="1888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545454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EAB9A-1689-41D0-9203-C0E1CDFAE3E9}" type="datetimeFigureOut">
              <a:rPr lang="en-US" altLang="en-US"/>
              <a:pPr>
                <a:defRPr/>
              </a:pPr>
              <a:t>9/29/2017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582F3-6980-431B-938D-0A53CA9FAF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68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A52867-A44A-4075-A39A-E37A23B58471}" type="datetimeFigureOut">
              <a:rPr lang="en-US" altLang="en-US"/>
              <a:pPr>
                <a:defRPr/>
              </a:pPr>
              <a:t>9/29/2017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4EFF32-E1AA-4C95-B402-F4B085718E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01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</a:t>
            </a:r>
            <a:r>
              <a:rPr lang="en-US" baseline="0" dirty="0"/>
              <a:t> of clean energy technology is better than ever</a:t>
            </a:r>
          </a:p>
          <a:p>
            <a:r>
              <a:rPr lang="en-US" baseline="0" dirty="0"/>
              <a:t>Public is mobilized</a:t>
            </a:r>
          </a:p>
          <a:p>
            <a:r>
              <a:rPr lang="en-US" baseline="0" dirty="0"/>
              <a:t>People are feeling the pain of inaction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FF32-E1AA-4C95-B402-F4B085718E0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55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313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981450"/>
            <a:ext cx="806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71500" y="6096000"/>
            <a:ext cx="80010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06789"/>
            <a:ext cx="80010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9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838451"/>
            <a:ext cx="8001000" cy="6627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71500" y="6173788"/>
            <a:ext cx="8001000" cy="365125"/>
          </a:xfrm>
        </p:spPr>
        <p:txBody>
          <a:bodyPr/>
          <a:lstStyle>
            <a:lvl1pPr>
              <a:defRPr sz="1400">
                <a:solidFill>
                  <a:srgbClr val="00BCF2"/>
                </a:solidFill>
                <a:latin typeface="Georgia"/>
              </a:defRPr>
            </a:lvl1pPr>
          </a:lstStyle>
          <a:p>
            <a:pPr>
              <a:defRPr/>
            </a:pPr>
            <a:r>
              <a:rPr lang="en-US" dirty="0"/>
              <a:t>Additional information can go here</a:t>
            </a:r>
          </a:p>
        </p:txBody>
      </p:sp>
    </p:spTree>
    <p:extLst>
      <p:ext uri="{BB962C8B-B14F-4D97-AF65-F5344CB8AC3E}">
        <p14:creationId xmlns:p14="http://schemas.microsoft.com/office/powerpoint/2010/main" val="62744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8784" y="1704846"/>
            <a:ext cx="2493715" cy="442131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704846"/>
            <a:ext cx="5240387" cy="442131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461BC6A-9911-493E-A4F5-AAA5DF501F3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8784" y="3901693"/>
            <a:ext cx="2493715" cy="2224469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739172"/>
            <a:ext cx="2493715" cy="189935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318172" y="3901693"/>
            <a:ext cx="2493715" cy="2224469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571500" y="3901693"/>
            <a:ext cx="2493715" cy="2224469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18172" y="1739172"/>
            <a:ext cx="2493715" cy="189935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78785" y="1739172"/>
            <a:ext cx="2493715" cy="189935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A62683F-5B58-4B78-A29B-BA7905848CC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4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1739900"/>
            <a:ext cx="7989888" cy="4157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Picture Placeholder 6"/>
          <p:cNvGraphicFramePr>
            <a:graphicFrameLocks/>
          </p:cNvGraphicFramePr>
          <p:nvPr/>
        </p:nvGraphicFramePr>
        <p:xfrm>
          <a:off x="520700" y="1930400"/>
          <a:ext cx="8102600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9" r:id="rId4" imgW="8107010" imgH="3785303" progId="Excel.Chart.8">
                  <p:embed/>
                </p:oleObj>
              </mc:Choice>
              <mc:Fallback>
                <p:oleObj r:id="rId4" imgW="8107010" imgH="3785303" progId="Excel.Chart.8">
                  <p:embed/>
                  <p:pic>
                    <p:nvPicPr>
                      <p:cNvPr id="13317" name="Picture Placeholder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30400"/>
                        <a:ext cx="8102600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BAB4A-3156-42DB-A53E-95DFEC4E036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1739900"/>
            <a:ext cx="7989888" cy="4157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9"/>
          <p:cNvGraphicFramePr>
            <a:graphicFrameLocks/>
          </p:cNvGraphicFramePr>
          <p:nvPr/>
        </p:nvGraphicFramePr>
        <p:xfrm>
          <a:off x="520700" y="1812925"/>
          <a:ext cx="8091488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" r:id="rId4" imgW="8094819" imgH="3785303" progId="Excel.Chart.8">
                  <p:embed/>
                </p:oleObj>
              </mc:Choice>
              <mc:Fallback>
                <p:oleObj r:id="rId4" imgW="8094819" imgH="3785303" progId="Excel.Chart.8">
                  <p:embed/>
                  <p:pic>
                    <p:nvPicPr>
                      <p:cNvPr id="14341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812925"/>
                        <a:ext cx="8091488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74896C-E975-4FA3-A342-5751F44B632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704975"/>
          <a:ext cx="7989888" cy="42100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9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Text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Text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Text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Text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Text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3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4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5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3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4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5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3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4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5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3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4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5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1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3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4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5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92759-BF8D-4672-8DB2-C70E7A3C790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309100" cy="6958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61388" y="6356350"/>
            <a:ext cx="39687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0641EC1-E025-4842-AE28-C0C9A97510A1}" type="slidenum">
              <a:rPr lang="en-US" altLang="en-US" sz="1200">
                <a:solidFill>
                  <a:srgbClr val="8A8D96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8A8D96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66273" y="2844527"/>
            <a:ext cx="6211454" cy="1384140"/>
          </a:xfrm>
          <a:prstGeom prst="rect">
            <a:avLst/>
          </a:prstGeom>
          <a:solidFill>
            <a:srgbClr val="FFFFFF"/>
          </a:solidFill>
        </p:spPr>
        <p:txBody>
          <a:bodyPr lIns="182880" tIns="137160" rIns="182880" bIns="182880">
            <a:spAutoFit/>
          </a:bodyPr>
          <a:lstStyle>
            <a:lvl1pPr>
              <a:lnSpc>
                <a:spcPts val="4120"/>
              </a:lnSpc>
              <a:defRPr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9925" y="6356350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fld id="{B04E32AE-C19A-465A-B042-25CCDBADD6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4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313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1500" y="6096000"/>
            <a:ext cx="80010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624749"/>
            <a:ext cx="80010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9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384694"/>
            <a:ext cx="8001000" cy="6627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04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313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981450"/>
            <a:ext cx="806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71500" y="6096000"/>
            <a:ext cx="80010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71500" y="2838451"/>
            <a:ext cx="8001000" cy="6627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1500" y="1206789"/>
            <a:ext cx="80010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9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71500" y="6173788"/>
            <a:ext cx="80010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eorgia"/>
              </a:defRPr>
            </a:lvl1pPr>
          </a:lstStyle>
          <a:p>
            <a:pPr>
              <a:defRPr/>
            </a:pPr>
            <a:r>
              <a:rPr lang="en-US" dirty="0"/>
              <a:t>Additional information can go here</a:t>
            </a:r>
          </a:p>
        </p:txBody>
      </p:sp>
    </p:spTree>
    <p:extLst>
      <p:ext uri="{BB962C8B-B14F-4D97-AF65-F5344CB8AC3E}">
        <p14:creationId xmlns:p14="http://schemas.microsoft.com/office/powerpoint/2010/main" val="403289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573680" y="1867040"/>
            <a:ext cx="8009340" cy="322695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1" baseline="0">
                <a:ln>
                  <a:noFill/>
                </a:ln>
                <a:solidFill>
                  <a:schemeClr val="bg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2"/>
          </p:nvPr>
        </p:nvSpPr>
        <p:spPr>
          <a:xfrm>
            <a:off x="573680" y="2189735"/>
            <a:ext cx="8009340" cy="322695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 i="0" baseline="0">
                <a:ln>
                  <a:noFill/>
                </a:ln>
                <a:solidFill>
                  <a:schemeClr val="tx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3"/>
          </p:nvPr>
        </p:nvSpPr>
        <p:spPr>
          <a:xfrm>
            <a:off x="573680" y="1470095"/>
            <a:ext cx="8009340" cy="3969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14"/>
          </p:nvPr>
        </p:nvSpPr>
        <p:spPr>
          <a:xfrm>
            <a:off x="573680" y="3160131"/>
            <a:ext cx="8009340" cy="322695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1" baseline="0">
                <a:ln>
                  <a:noFill/>
                </a:ln>
                <a:solidFill>
                  <a:schemeClr val="bg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15"/>
          </p:nvPr>
        </p:nvSpPr>
        <p:spPr>
          <a:xfrm>
            <a:off x="573680" y="3482826"/>
            <a:ext cx="8009340" cy="322695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 i="0" baseline="0">
                <a:ln>
                  <a:noFill/>
                </a:ln>
                <a:solidFill>
                  <a:schemeClr val="tx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2"/>
          <p:cNvSpPr>
            <a:spLocks noGrp="1"/>
          </p:cNvSpPr>
          <p:nvPr>
            <p:ph type="body" sz="quarter" idx="16"/>
          </p:nvPr>
        </p:nvSpPr>
        <p:spPr>
          <a:xfrm>
            <a:off x="573680" y="2751641"/>
            <a:ext cx="8009340" cy="3969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17"/>
          </p:nvPr>
        </p:nvSpPr>
        <p:spPr>
          <a:xfrm>
            <a:off x="573680" y="4441676"/>
            <a:ext cx="8009340" cy="322695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1" baseline="0">
                <a:ln>
                  <a:noFill/>
                </a:ln>
                <a:solidFill>
                  <a:schemeClr val="bg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18"/>
          </p:nvPr>
        </p:nvSpPr>
        <p:spPr>
          <a:xfrm>
            <a:off x="573680" y="4775916"/>
            <a:ext cx="8009340" cy="322695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 i="0" baseline="0">
                <a:ln>
                  <a:noFill/>
                </a:ln>
                <a:solidFill>
                  <a:schemeClr val="tx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2"/>
          <p:cNvSpPr>
            <a:spLocks noGrp="1"/>
          </p:cNvSpPr>
          <p:nvPr>
            <p:ph type="body" sz="quarter" idx="19"/>
          </p:nvPr>
        </p:nvSpPr>
        <p:spPr>
          <a:xfrm>
            <a:off x="573680" y="4021641"/>
            <a:ext cx="8009340" cy="3969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0"/>
          </p:nvPr>
        </p:nvSpPr>
        <p:spPr>
          <a:xfrm>
            <a:off x="573680" y="5688585"/>
            <a:ext cx="8009340" cy="322695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1" baseline="0">
                <a:ln>
                  <a:noFill/>
                </a:ln>
                <a:solidFill>
                  <a:schemeClr val="bg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21"/>
          </p:nvPr>
        </p:nvSpPr>
        <p:spPr>
          <a:xfrm>
            <a:off x="573680" y="6022825"/>
            <a:ext cx="8009340" cy="322695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 i="0" baseline="0">
                <a:ln>
                  <a:noFill/>
                </a:ln>
                <a:solidFill>
                  <a:schemeClr val="tx1"/>
                </a:solidFill>
                <a:latin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2"/>
          <p:cNvSpPr>
            <a:spLocks noGrp="1"/>
          </p:cNvSpPr>
          <p:nvPr>
            <p:ph type="body" sz="quarter" idx="22"/>
          </p:nvPr>
        </p:nvSpPr>
        <p:spPr>
          <a:xfrm>
            <a:off x="573680" y="5268550"/>
            <a:ext cx="8009340" cy="3969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itle Placeholder 1"/>
          <p:cNvSpPr>
            <a:spLocks noGrp="1"/>
          </p:cNvSpPr>
          <p:nvPr>
            <p:ph type="title"/>
          </p:nvPr>
        </p:nvSpPr>
        <p:spPr>
          <a:xfrm>
            <a:off x="571500" y="582468"/>
            <a:ext cx="8001000" cy="66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kern="1200" cap="all" spc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313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1500" y="6223000"/>
            <a:ext cx="80010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1500" y="2350509"/>
            <a:ext cx="80010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4680"/>
              </a:lnSpc>
              <a:defRPr sz="44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1500" y="3820534"/>
            <a:ext cx="8001000" cy="662708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3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571500" y="1708150"/>
            <a:ext cx="80010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F06FD8-E198-439A-BE76-6A680D4E880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8727"/>
            <a:ext cx="8001000" cy="4417436"/>
          </a:xfr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rgbClr val="545454"/>
                </a:solidFill>
              </a:defRPr>
            </a:lvl1pPr>
            <a:lvl2pPr marL="9144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rgbClr val="545454"/>
                </a:solidFill>
              </a:defRPr>
            </a:lvl2pPr>
            <a:lvl3pPr marL="13716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rgbClr val="545454"/>
                </a:solidFill>
              </a:defRPr>
            </a:lvl3pPr>
            <a:lvl4pPr marL="18288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>
                <a:solidFill>
                  <a:srgbClr val="545454"/>
                </a:solidFill>
              </a:defRPr>
            </a:lvl4pPr>
            <a:lvl5pPr marL="22860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791483-AB1D-4DB2-A7CE-3FD137F6911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8727"/>
            <a:ext cx="8001000" cy="4417436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200" baseline="0">
                <a:solidFill>
                  <a:srgbClr val="545454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2400">
                <a:solidFill>
                  <a:srgbClr val="545454"/>
                </a:solidFill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rgbClr val="545454"/>
                </a:solidFill>
              </a:defRPr>
            </a:lvl3pPr>
            <a:lvl4pPr marL="1371600" indent="0">
              <a:buClr>
                <a:schemeClr val="accent1"/>
              </a:buClr>
              <a:buNone/>
              <a:defRPr>
                <a:solidFill>
                  <a:srgbClr val="545454"/>
                </a:solidFill>
              </a:defRPr>
            </a:lvl4pPr>
            <a:lvl5pPr marL="1828800" indent="0">
              <a:buClr>
                <a:schemeClr val="accent1"/>
              </a:buClr>
              <a:buNone/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C4BC3-DA52-4D91-845C-0E4BD48E186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704846"/>
            <a:ext cx="8001000" cy="442131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ECB5A5E-722C-4E0D-A4D6-493AC02A4B5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9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1500" y="1509713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9400"/>
            <a:ext cx="8001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272" y="1704846"/>
            <a:ext cx="3804227" cy="442131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0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704846"/>
            <a:ext cx="3908425" cy="442131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1500" y="598442"/>
            <a:ext cx="8001000" cy="653974"/>
          </a:xfrm>
          <a:prstGeom prst="rect">
            <a:avLst/>
          </a:prstGeom>
        </p:spPr>
        <p:txBody>
          <a:bodyPr tIns="91440" bIns="91440" anchor="ctr" anchorCtr="1">
            <a:normAutofit/>
          </a:bodyPr>
          <a:lstStyle>
            <a:lvl1pPr>
              <a:lnSpc>
                <a:spcPts val="3520"/>
              </a:lnSpc>
              <a:defRPr sz="3600">
                <a:solidFill>
                  <a:srgbClr val="14284B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0533446-1926-4A3C-96CF-3B2E9867CC3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2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708150"/>
            <a:ext cx="80010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388" y="6356350"/>
            <a:ext cx="396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A8D96"/>
                </a:solidFill>
                <a:latin typeface="Arial" panose="020B0604020202020204" pitchFamily="34" charset="0"/>
              </a:defRPr>
            </a:lvl1pPr>
          </a:lstStyle>
          <a:p>
            <a:fld id="{F0987699-65A8-4073-904A-5A9CFEBC792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82938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78787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Georgia"/>
          <a:ea typeface="MS PGothic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MS PGothic" pitchFamily="34" charset="-128"/>
          <a:cs typeface="Georgia" panose="020405020504050203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MS PGothic" pitchFamily="34" charset="-128"/>
          <a:cs typeface="Georgia" panose="020405020504050203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MS PGothic" pitchFamily="34" charset="-128"/>
          <a:cs typeface="Georgia" panose="020405020504050203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MS PGothic" pitchFamily="34" charset="-128"/>
          <a:cs typeface="Georgia" panose="02040502050405020303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2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rgbClr val="545454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lnSpc>
          <a:spcPts val="32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200" kern="1200">
          <a:solidFill>
            <a:srgbClr val="545454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rgbClr val="545454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545454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545454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sc.fema.gov/portal/searc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571500" y="1206500"/>
            <a:ext cx="80010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  <a:latin typeface="Georgia" panose="02040502050405020303" pitchFamily="18" charset="0"/>
              </a:rPr>
              <a:t>We Can’t Wait: </a:t>
            </a:r>
            <a:br>
              <a:rPr lang="en-US" altLang="en-US" sz="4000" dirty="0">
                <a:latin typeface="Georgia" panose="02040502050405020303" pitchFamily="18" charset="0"/>
              </a:rPr>
            </a:br>
            <a:r>
              <a:rPr lang="en-US" altLang="en-US" sz="3600" dirty="0">
                <a:latin typeface="Georgia" panose="02040502050405020303" pitchFamily="18" charset="0"/>
              </a:rPr>
              <a:t>Maintaining Progress on Climate</a:t>
            </a:r>
            <a:br>
              <a:rPr lang="en-US" altLang="en-US" sz="3600" dirty="0">
                <a:latin typeface="Georgia" panose="02040502050405020303" pitchFamily="18" charset="0"/>
              </a:rPr>
            </a:br>
            <a:br>
              <a:rPr lang="en-US" altLang="en-US" sz="4800" dirty="0">
                <a:latin typeface="Georgia" panose="02040502050405020303" pitchFamily="18" charset="0"/>
              </a:rPr>
            </a:b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571500" y="5273451"/>
            <a:ext cx="8001000" cy="6619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Shelley Poticha, Director, Urban Solutions</a:t>
            </a:r>
          </a:p>
        </p:txBody>
      </p:sp>
      <p:sp>
        <p:nvSpPr>
          <p:cNvPr id="1843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2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5454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September 25,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Unprecedented Times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5" r="34286"/>
          <a:stretch/>
        </p:blipFill>
        <p:spPr>
          <a:xfrm>
            <a:off x="5781822" y="1535792"/>
            <a:ext cx="3362178" cy="532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271" y="1535789"/>
            <a:ext cx="3748805" cy="532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351"/>
          <a:stretch/>
        </p:blipFill>
        <p:spPr>
          <a:xfrm>
            <a:off x="0" y="1535791"/>
            <a:ext cx="2637947" cy="5322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3642" r="23993"/>
          <a:stretch/>
        </p:blipFill>
        <p:spPr>
          <a:xfrm>
            <a:off x="1" y="1535789"/>
            <a:ext cx="3094892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Trump’s EO creates an ever-widening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8728"/>
            <a:ext cx="8001000" cy="4417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By 2030, Trump’s executive order would result in an emissions gap of nearly 1,700 million tons compared to a 2 degrees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A992F6-0A7B-334A-9D55-6AB578A2FA3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7BF954-F881-4B19-9FC3-69415ACE6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600506"/>
              </p:ext>
            </p:extLst>
          </p:nvPr>
        </p:nvGraphicFramePr>
        <p:xfrm>
          <a:off x="1116154" y="2360309"/>
          <a:ext cx="6958584" cy="36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6852" y="6120111"/>
            <a:ext cx="720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Source: Historical data is from EPA’s Greenhouse Gas Inventory, 1990-2015. Climate Action Plan and Trump EO projections are derived from the Rhodium Group, “Trump’s Regulatory Rollback Begins”, March 2017.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738" y="4141178"/>
            <a:ext cx="106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Gap of 1,680 MMT to reach 2 degrees pathway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21589" y="3685678"/>
            <a:ext cx="725176" cy="48692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7326777" y="3515589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Obama Admin</a:t>
            </a:r>
          </a:p>
        </p:txBody>
      </p:sp>
    </p:spTree>
    <p:extLst>
      <p:ext uri="{BB962C8B-B14F-4D97-AF65-F5344CB8AC3E}">
        <p14:creationId xmlns:p14="http://schemas.microsoft.com/office/powerpoint/2010/main" val="176530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It’s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FD8-E198-439A-BE76-6A680D4E880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646" b="3530"/>
          <a:stretch/>
        </p:blipFill>
        <p:spPr>
          <a:xfrm>
            <a:off x="892204" y="1734477"/>
            <a:ext cx="6427759" cy="4986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4048" y="5285142"/>
            <a:ext cx="1375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45454"/>
                </a:solidFill>
                <a:latin typeface="Arial"/>
                <a:cs typeface="Arial"/>
              </a:rPr>
              <a:t>Source: </a:t>
            </a:r>
            <a:r>
              <a:rPr lang="en-US" sz="1200" dirty="0"/>
              <a:t>America’s Clean Energy Frontier: The Pathway to a Safer Climate Future.  NRDC September 2017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08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Maintaining Local + State Progress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565873"/>
            <a:ext cx="8001000" cy="48217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FD8-E198-439A-BE76-6A680D4E880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6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&amp; Market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rrow: Up 4"/>
          <p:cNvSpPr/>
          <p:nvPr/>
        </p:nvSpPr>
        <p:spPr>
          <a:xfrm flipV="1">
            <a:off x="636885" y="1727572"/>
            <a:ext cx="2767618" cy="2406396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/>
          <p:cNvSpPr/>
          <p:nvPr/>
        </p:nvSpPr>
        <p:spPr>
          <a:xfrm>
            <a:off x="3426758" y="1252415"/>
            <a:ext cx="5145742" cy="2951137"/>
          </a:xfrm>
          <a:custGeom>
            <a:avLst/>
            <a:gdLst>
              <a:gd name="connsiteX0" fmla="*/ 0 w 4696564"/>
              <a:gd name="connsiteY0" fmla="*/ 0 h 2406396"/>
              <a:gd name="connsiteX1" fmla="*/ 4696564 w 4696564"/>
              <a:gd name="connsiteY1" fmla="*/ 0 h 2406396"/>
              <a:gd name="connsiteX2" fmla="*/ 4696564 w 4696564"/>
              <a:gd name="connsiteY2" fmla="*/ 2406396 h 2406396"/>
              <a:gd name="connsiteX3" fmla="*/ 0 w 4696564"/>
              <a:gd name="connsiteY3" fmla="*/ 2406396 h 2406396"/>
              <a:gd name="connsiteX4" fmla="*/ 0 w 4696564"/>
              <a:gd name="connsiteY4" fmla="*/ 0 h 240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564" h="2406396">
                <a:moveTo>
                  <a:pt x="0" y="0"/>
                </a:moveTo>
                <a:lnTo>
                  <a:pt x="4696564" y="0"/>
                </a:lnTo>
                <a:lnTo>
                  <a:pt x="4696564" y="2406396"/>
                </a:lnTo>
                <a:lnTo>
                  <a:pt x="0" y="24063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/>
              <a:t>States adopt policies and direct utilities toward</a:t>
            </a:r>
            <a:r>
              <a:rPr lang="en-US" kern="1200" dirty="0"/>
              <a:t>: 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energy efficiency programs and investment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renewable portfolio standards 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-- vehicle standards, EV infrastructure, transit 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State &amp; regional carbon markets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--Equitable rate design &amp; utility business models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--Incorporating future climate impacts into infrastructure design and land conservation programs</a:t>
            </a:r>
            <a:r>
              <a:rPr lang="en-US" kern="1200" dirty="0"/>
              <a:t> </a:t>
            </a:r>
          </a:p>
        </p:txBody>
      </p:sp>
      <p:sp>
        <p:nvSpPr>
          <p:cNvPr id="7" name="Arrow: Down 6"/>
          <p:cNvSpPr/>
          <p:nvPr/>
        </p:nvSpPr>
        <p:spPr>
          <a:xfrm flipV="1">
            <a:off x="615320" y="4327578"/>
            <a:ext cx="2767618" cy="2406396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Freeform: Shape 10"/>
          <p:cNvSpPr/>
          <p:nvPr/>
        </p:nvSpPr>
        <p:spPr>
          <a:xfrm>
            <a:off x="4261647" y="4203553"/>
            <a:ext cx="4696564" cy="2654447"/>
          </a:xfrm>
          <a:custGeom>
            <a:avLst/>
            <a:gdLst>
              <a:gd name="connsiteX0" fmla="*/ 0 w 4696564"/>
              <a:gd name="connsiteY0" fmla="*/ 0 h 2902498"/>
              <a:gd name="connsiteX1" fmla="*/ 4696564 w 4696564"/>
              <a:gd name="connsiteY1" fmla="*/ 0 h 2902498"/>
              <a:gd name="connsiteX2" fmla="*/ 4696564 w 4696564"/>
              <a:gd name="connsiteY2" fmla="*/ 2902498 h 2902498"/>
              <a:gd name="connsiteX3" fmla="*/ 0 w 4696564"/>
              <a:gd name="connsiteY3" fmla="*/ 2902498 h 2902498"/>
              <a:gd name="connsiteX4" fmla="*/ 0 w 4696564"/>
              <a:gd name="connsiteY4" fmla="*/ 0 h 290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564" h="2902498">
                <a:moveTo>
                  <a:pt x="0" y="0"/>
                </a:moveTo>
                <a:lnTo>
                  <a:pt x="4696564" y="0"/>
                </a:lnTo>
                <a:lnTo>
                  <a:pt x="4696564" y="2902498"/>
                </a:lnTo>
                <a:lnTo>
                  <a:pt x="0" y="2902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kern="1200" dirty="0"/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b="1" kern="1200" dirty="0"/>
              <a:t>Cities can lead and show demand: </a:t>
            </a:r>
          </a:p>
          <a:p>
            <a:pPr lvl="0" defTabSz="889000">
              <a:lnSpc>
                <a:spcPct val="90000"/>
              </a:lnSpc>
              <a:spcAft>
                <a:spcPts val="0"/>
              </a:spcAft>
            </a:pPr>
            <a:r>
              <a:rPr lang="en-US" kern="1200" dirty="0"/>
              <a:t>-- </a:t>
            </a:r>
            <a:r>
              <a:rPr lang="en-US" dirty="0"/>
              <a:t>Deep energy efficiency retrofits &amp; solar </a:t>
            </a:r>
            <a:r>
              <a:rPr lang="en-US" kern="1200" dirty="0"/>
              <a:t>on           municipal buildings </a:t>
            </a:r>
            <a:endParaRPr lang="en-US" dirty="0"/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Using </a:t>
            </a:r>
            <a:r>
              <a:rPr lang="en-US" dirty="0"/>
              <a:t>procurement for </a:t>
            </a:r>
            <a:r>
              <a:rPr lang="en-US" kern="1200" dirty="0"/>
              <a:t>renewables </a:t>
            </a:r>
            <a:r>
              <a:rPr lang="en-US" dirty="0"/>
              <a:t>&amp; </a:t>
            </a:r>
            <a:r>
              <a:rPr lang="en-US" kern="1200" dirty="0"/>
              <a:t>fleets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</a:t>
            </a:r>
            <a:r>
              <a:rPr lang="en-US" dirty="0"/>
              <a:t>Benchmarking ordinances</a:t>
            </a:r>
            <a:r>
              <a:rPr lang="en-US" kern="1200" dirty="0"/>
              <a:t> &amp; One-stop-shops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Congestion charging zones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kern="1200" dirty="0"/>
              <a:t>-- Solar equity programs for disadvantaged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kern="1200" dirty="0"/>
              <a:t>communities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/>
              <a:t>-- Land use, place-making, urbanism</a:t>
            </a:r>
            <a:endParaRPr lang="en-US" kern="1200" dirty="0"/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05452" y="2497150"/>
            <a:ext cx="118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016" y="4926760"/>
            <a:ext cx="118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12422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Mitigation Isn’t Enough – Resiliency must be a priority for all of 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9" y="1603944"/>
            <a:ext cx="5770396" cy="4173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FD8-E198-439A-BE76-6A680D4E880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93183" y="1603944"/>
            <a:ext cx="2965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 recent study by Rice University found that </a:t>
            </a:r>
            <a:r>
              <a:rPr lang="en-US" dirty="0">
                <a:solidFill>
                  <a:srgbClr val="003891"/>
                </a:solidFill>
                <a:latin typeface="Georgia" panose="02040502050405020303" pitchFamily="18" charset="0"/>
                <a:hlinkClick r:id="rId3"/>
              </a:rPr>
              <a:t>FEMA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 failed to capture 75 percent of flood damages within their flood maps between 1999 and 2009. </a:t>
            </a:r>
          </a:p>
          <a:p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3891"/>
                </a:solidFill>
                <a:latin typeface="Georgia" panose="02040502050405020303" pitchFamily="18" charset="0"/>
                <a:hlinkClick r:id="rId4"/>
              </a:rPr>
              <a:t>FEMA flood maps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 are the primary source for how the government and insurance companies evaluate flood risk and insurance premiums. </a:t>
            </a:r>
          </a:p>
          <a:p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There are collectively trillions of dollars worth of property that rely on these maps being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Can’t Wait!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1483-AB1D-4DB2-A7CE-3FD137F6911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"/>
          <a:stretch/>
        </p:blipFill>
        <p:spPr bwMode="auto">
          <a:xfrm>
            <a:off x="0" y="1552315"/>
            <a:ext cx="9144000" cy="50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492" y="1745615"/>
            <a:ext cx="8001000" cy="44174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addition to cutting climate emissions: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Healthier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Safer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Jobs and New Businesses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 Stronger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Hope for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595301787"/>
      </p:ext>
    </p:extLst>
  </p:cSld>
  <p:clrMapOvr>
    <a:masterClrMapping/>
  </p:clrMapOvr>
</p:sld>
</file>

<file path=ppt/theme/theme1.xml><?xml version="1.0" encoding="utf-8"?>
<a:theme xmlns:a="http://schemas.openxmlformats.org/drawingml/2006/main" name="New_NRDC PPT template">
  <a:themeElements>
    <a:clrScheme name="Custom 2">
      <a:dk1>
        <a:srgbClr val="14284B"/>
      </a:dk1>
      <a:lt1>
        <a:sysClr val="window" lastClr="FFFFFF"/>
      </a:lt1>
      <a:dk2>
        <a:srgbClr val="444342"/>
      </a:dk2>
      <a:lt2>
        <a:srgbClr val="F0F0F0"/>
      </a:lt2>
      <a:accent1>
        <a:srgbClr val="00BCF2"/>
      </a:accent1>
      <a:accent2>
        <a:srgbClr val="F9CE30"/>
      </a:accent2>
      <a:accent3>
        <a:srgbClr val="FFA310"/>
      </a:accent3>
      <a:accent4>
        <a:srgbClr val="FF605C"/>
      </a:accent4>
      <a:accent5>
        <a:srgbClr val="18D1AE"/>
      </a:accent5>
      <a:accent6>
        <a:srgbClr val="ADD036"/>
      </a:accent6>
      <a:hlink>
        <a:srgbClr val="1E3176"/>
      </a:hlink>
      <a:folHlink>
        <a:srgbClr val="3F42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rgbClr val="14284B"/>
    </a:dk1>
    <a:lt1>
      <a:sysClr val="window" lastClr="FFFFFF"/>
    </a:lt1>
    <a:dk2>
      <a:srgbClr val="444342"/>
    </a:dk2>
    <a:lt2>
      <a:srgbClr val="F0F0F0"/>
    </a:lt2>
    <a:accent1>
      <a:srgbClr val="00BCF2"/>
    </a:accent1>
    <a:accent2>
      <a:srgbClr val="F9CE30"/>
    </a:accent2>
    <a:accent3>
      <a:srgbClr val="FFA310"/>
    </a:accent3>
    <a:accent4>
      <a:srgbClr val="FF605C"/>
    </a:accent4>
    <a:accent5>
      <a:srgbClr val="18D1AE"/>
    </a:accent5>
    <a:accent6>
      <a:srgbClr val="ADD036"/>
    </a:accent6>
    <a:hlink>
      <a:srgbClr val="1E3176"/>
    </a:hlink>
    <a:folHlink>
      <a:srgbClr val="3F4254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14284B"/>
    </a:dk1>
    <a:lt1>
      <a:sysClr val="window" lastClr="FFFFFF"/>
    </a:lt1>
    <a:dk2>
      <a:srgbClr val="444342"/>
    </a:dk2>
    <a:lt2>
      <a:srgbClr val="F0F0F0"/>
    </a:lt2>
    <a:accent1>
      <a:srgbClr val="00BCF2"/>
    </a:accent1>
    <a:accent2>
      <a:srgbClr val="F9CE30"/>
    </a:accent2>
    <a:accent3>
      <a:srgbClr val="FFA310"/>
    </a:accent3>
    <a:accent4>
      <a:srgbClr val="FF605C"/>
    </a:accent4>
    <a:accent5>
      <a:srgbClr val="18D1AE"/>
    </a:accent5>
    <a:accent6>
      <a:srgbClr val="ADD036"/>
    </a:accent6>
    <a:hlink>
      <a:srgbClr val="1E3176"/>
    </a:hlink>
    <a:folHlink>
      <a:srgbClr val="3F4254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14284B"/>
    </a:dk1>
    <a:lt1>
      <a:sysClr val="window" lastClr="FFFFFF"/>
    </a:lt1>
    <a:dk2>
      <a:srgbClr val="444342"/>
    </a:dk2>
    <a:lt2>
      <a:srgbClr val="F0F0F0"/>
    </a:lt2>
    <a:accent1>
      <a:srgbClr val="00BCF2"/>
    </a:accent1>
    <a:accent2>
      <a:srgbClr val="F9CE30"/>
    </a:accent2>
    <a:accent3>
      <a:srgbClr val="FFA310"/>
    </a:accent3>
    <a:accent4>
      <a:srgbClr val="FF605C"/>
    </a:accent4>
    <a:accent5>
      <a:srgbClr val="18D1AE"/>
    </a:accent5>
    <a:accent6>
      <a:srgbClr val="ADD036"/>
    </a:accent6>
    <a:hlink>
      <a:srgbClr val="1E3176"/>
    </a:hlink>
    <a:folHlink>
      <a:srgbClr val="3F4254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14284B"/>
    </a:dk1>
    <a:lt1>
      <a:sysClr val="window" lastClr="FFFFFF"/>
    </a:lt1>
    <a:dk2>
      <a:srgbClr val="444342"/>
    </a:dk2>
    <a:lt2>
      <a:srgbClr val="F0F0F0"/>
    </a:lt2>
    <a:accent1>
      <a:srgbClr val="00BCF2"/>
    </a:accent1>
    <a:accent2>
      <a:srgbClr val="F9CE30"/>
    </a:accent2>
    <a:accent3>
      <a:srgbClr val="FFA310"/>
    </a:accent3>
    <a:accent4>
      <a:srgbClr val="FF605C"/>
    </a:accent4>
    <a:accent5>
      <a:srgbClr val="18D1AE"/>
    </a:accent5>
    <a:accent6>
      <a:srgbClr val="ADD036"/>
    </a:accent6>
    <a:hlink>
      <a:srgbClr val="1E3176"/>
    </a:hlink>
    <a:folHlink>
      <a:srgbClr val="3F4254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29451</TotalTime>
  <Words>314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Georgia</vt:lpstr>
      <vt:lpstr>New_NRDC PPT template</vt:lpstr>
      <vt:lpstr>Microsoft Excel Chart</vt:lpstr>
      <vt:lpstr>We Can’t Wait:  Maintaining Progress on Climate  </vt:lpstr>
      <vt:lpstr>These Are Unprecedented Times</vt:lpstr>
      <vt:lpstr>Trump’s EO creates an ever-widening gap</vt:lpstr>
      <vt:lpstr>We Know It’s Possible</vt:lpstr>
      <vt:lpstr>Maintaining Local + State Progress</vt:lpstr>
      <vt:lpstr>Policy &amp; Market Alignment</vt:lpstr>
      <vt:lpstr>Mitigation Isn’t Enough – Resiliency must be a priority for all of us</vt:lpstr>
      <vt:lpstr>We Can’t Wait! </vt:lpstr>
    </vt:vector>
  </TitlesOfParts>
  <Company>nrdc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Guyang Chen</dc:creator>
  <cp:lastModifiedBy>Poticha, Shelley</cp:lastModifiedBy>
  <cp:revision>203</cp:revision>
  <cp:lastPrinted>2017-06-29T16:49:10Z</cp:lastPrinted>
  <dcterms:created xsi:type="dcterms:W3CDTF">2015-02-27T22:42:43Z</dcterms:created>
  <dcterms:modified xsi:type="dcterms:W3CDTF">2017-09-29T13:11:07Z</dcterms:modified>
</cp:coreProperties>
</file>