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21" r:id="rId2"/>
    <p:sldMasterId id="2147483745" r:id="rId3"/>
  </p:sldMasterIdLst>
  <p:notesMasterIdLst>
    <p:notesMasterId r:id="rId52"/>
  </p:notesMasterIdLst>
  <p:sldIdLst>
    <p:sldId id="269" r:id="rId4"/>
    <p:sldId id="908" r:id="rId5"/>
    <p:sldId id="915" r:id="rId6"/>
    <p:sldId id="925" r:id="rId7"/>
    <p:sldId id="926" r:id="rId8"/>
    <p:sldId id="916" r:id="rId9"/>
    <p:sldId id="914" r:id="rId10"/>
    <p:sldId id="918" r:id="rId11"/>
    <p:sldId id="913" r:id="rId12"/>
    <p:sldId id="910" r:id="rId13"/>
    <p:sldId id="907" r:id="rId14"/>
    <p:sldId id="351" r:id="rId15"/>
    <p:sldId id="685" r:id="rId16"/>
    <p:sldId id="906" r:id="rId17"/>
    <p:sldId id="901" r:id="rId18"/>
    <p:sldId id="1041" r:id="rId19"/>
    <p:sldId id="1076" r:id="rId20"/>
    <p:sldId id="534" r:id="rId21"/>
    <p:sldId id="653" r:id="rId22"/>
    <p:sldId id="1074" r:id="rId23"/>
    <p:sldId id="658" r:id="rId24"/>
    <p:sldId id="659" r:id="rId25"/>
    <p:sldId id="1013" r:id="rId26"/>
    <p:sldId id="1014" r:id="rId27"/>
    <p:sldId id="946" r:id="rId28"/>
    <p:sldId id="904" r:id="rId29"/>
    <p:sldId id="516" r:id="rId30"/>
    <p:sldId id="1075" r:id="rId31"/>
    <p:sldId id="543" r:id="rId32"/>
    <p:sldId id="517" r:id="rId33"/>
    <p:sldId id="1023" r:id="rId34"/>
    <p:sldId id="632" r:id="rId35"/>
    <p:sldId id="1022" r:id="rId36"/>
    <p:sldId id="736" r:id="rId37"/>
    <p:sldId id="1021" r:id="rId38"/>
    <p:sldId id="813" r:id="rId39"/>
    <p:sldId id="804" r:id="rId40"/>
    <p:sldId id="893" r:id="rId41"/>
    <p:sldId id="1015" r:id="rId42"/>
    <p:sldId id="1019" r:id="rId43"/>
    <p:sldId id="919" r:id="rId44"/>
    <p:sldId id="1016" r:id="rId45"/>
    <p:sldId id="867" r:id="rId46"/>
    <p:sldId id="871" r:id="rId47"/>
    <p:sldId id="1017" r:id="rId48"/>
    <p:sldId id="706" r:id="rId49"/>
    <p:sldId id="1018" r:id="rId50"/>
    <p:sldId id="257" r:id="rId51"/>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C7F7"/>
    <a:srgbClr val="B6A4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1FD842-E664-48F7-96BB-B81D5B99E9FE}" v="251" dt="2020-02-02T17:26:50.3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1028" autoAdjust="0"/>
  </p:normalViewPr>
  <p:slideViewPr>
    <p:cSldViewPr snapToGrid="0">
      <p:cViewPr varScale="1">
        <p:scale>
          <a:sx n="75" d="100"/>
          <a:sy n="75" d="100"/>
        </p:scale>
        <p:origin x="1574" y="43"/>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66" d="100"/>
          <a:sy n="66" d="100"/>
        </p:scale>
        <p:origin x="0" y="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microsoft.com/office/2016/11/relationships/changesInfo" Target="changesInfos/changesInfo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Siegman" userId="cf544c24-b83e-49d3-a991-83dc63c8589d" providerId="ADAL" clId="{4B1FD842-E664-48F7-96BB-B81D5B99E9FE}"/>
    <pc:docChg chg="undo custSel addSld delSld modSld">
      <pc:chgData name="Patrick Siegman" userId="cf544c24-b83e-49d3-a991-83dc63c8589d" providerId="ADAL" clId="{4B1FD842-E664-48F7-96BB-B81D5B99E9FE}" dt="2020-02-02T17:26:50.349" v="2102"/>
      <pc:docMkLst>
        <pc:docMk/>
      </pc:docMkLst>
      <pc:sldChg chg="add del">
        <pc:chgData name="Patrick Siegman" userId="cf544c24-b83e-49d3-a991-83dc63c8589d" providerId="ADAL" clId="{4B1FD842-E664-48F7-96BB-B81D5B99E9FE}" dt="2020-02-02T16:30:20.588" v="57" actId="47"/>
        <pc:sldMkLst>
          <pc:docMk/>
          <pc:sldMk cId="282037262" sldId="530"/>
        </pc:sldMkLst>
      </pc:sldChg>
      <pc:sldChg chg="modSp add modNotesTx">
        <pc:chgData name="Patrick Siegman" userId="cf544c24-b83e-49d3-a991-83dc63c8589d" providerId="ADAL" clId="{4B1FD842-E664-48F7-96BB-B81D5B99E9FE}" dt="2020-02-02T16:49:06.603" v="777" actId="20577"/>
        <pc:sldMkLst>
          <pc:docMk/>
          <pc:sldMk cId="3339159609" sldId="534"/>
        </pc:sldMkLst>
        <pc:spChg chg="mod">
          <ac:chgData name="Patrick Siegman" userId="cf544c24-b83e-49d3-a991-83dc63c8589d" providerId="ADAL" clId="{4B1FD842-E664-48F7-96BB-B81D5B99E9FE}" dt="2020-02-02T16:41:27.278" v="709" actId="20577"/>
          <ac:spMkLst>
            <pc:docMk/>
            <pc:sldMk cId="3339159609" sldId="534"/>
            <ac:spMk id="800774" creationId="{00000000-0000-0000-0000-000000000000}"/>
          </ac:spMkLst>
        </pc:spChg>
      </pc:sldChg>
      <pc:sldChg chg="addSp modNotesTx">
        <pc:chgData name="Patrick Siegman" userId="cf544c24-b83e-49d3-a991-83dc63c8589d" providerId="ADAL" clId="{4B1FD842-E664-48F7-96BB-B81D5B99E9FE}" dt="2020-02-02T16:58:23.374" v="2010" actId="20577"/>
        <pc:sldMkLst>
          <pc:docMk/>
          <pc:sldMk cId="2070634466" sldId="659"/>
        </pc:sldMkLst>
        <pc:spChg chg="add">
          <ac:chgData name="Patrick Siegman" userId="cf544c24-b83e-49d3-a991-83dc63c8589d" providerId="ADAL" clId="{4B1FD842-E664-48F7-96BB-B81D5B99E9FE}" dt="2020-02-02T16:44:20.299" v="711"/>
          <ac:spMkLst>
            <pc:docMk/>
            <pc:sldMk cId="2070634466" sldId="659"/>
            <ac:spMk id="34" creationId="{A55E21DF-6746-40B8-BC90-69457789546E}"/>
          </ac:spMkLst>
        </pc:spChg>
      </pc:sldChg>
      <pc:sldChg chg="addSp delSp">
        <pc:chgData name="Patrick Siegman" userId="cf544c24-b83e-49d3-a991-83dc63c8589d" providerId="ADAL" clId="{4B1FD842-E664-48F7-96BB-B81D5B99E9FE}" dt="2020-02-02T17:26:41.695" v="2100"/>
        <pc:sldMkLst>
          <pc:docMk/>
          <pc:sldMk cId="3542445943" sldId="706"/>
        </pc:sldMkLst>
        <pc:spChg chg="add del">
          <ac:chgData name="Patrick Siegman" userId="cf544c24-b83e-49d3-a991-83dc63c8589d" providerId="ADAL" clId="{4B1FD842-E664-48F7-96BB-B81D5B99E9FE}" dt="2020-02-02T17:26:39.587" v="2099" actId="478"/>
          <ac:spMkLst>
            <pc:docMk/>
            <pc:sldMk cId="3542445943" sldId="706"/>
            <ac:spMk id="5" creationId="{5DC9644F-A7C8-4346-BE05-033749AD48DE}"/>
          </ac:spMkLst>
        </pc:spChg>
        <pc:spChg chg="add">
          <ac:chgData name="Patrick Siegman" userId="cf544c24-b83e-49d3-a991-83dc63c8589d" providerId="ADAL" clId="{4B1FD842-E664-48F7-96BB-B81D5B99E9FE}" dt="2020-02-02T17:26:41.695" v="2100"/>
          <ac:spMkLst>
            <pc:docMk/>
            <pc:sldMk cId="3542445943" sldId="706"/>
            <ac:spMk id="6" creationId="{F7E527A4-76C1-40F2-89A1-5F99F9DD1EE6}"/>
          </ac:spMkLst>
        </pc:spChg>
      </pc:sldChg>
      <pc:sldChg chg="addSp modSp modAnim">
        <pc:chgData name="Patrick Siegman" userId="cf544c24-b83e-49d3-a991-83dc63c8589d" providerId="ADAL" clId="{4B1FD842-E664-48F7-96BB-B81D5B99E9FE}" dt="2020-02-02T17:24:06.242" v="2085" actId="255"/>
        <pc:sldMkLst>
          <pc:docMk/>
          <pc:sldMk cId="634170777" sldId="1016"/>
        </pc:sldMkLst>
        <pc:spChg chg="mod">
          <ac:chgData name="Patrick Siegman" userId="cf544c24-b83e-49d3-a991-83dc63c8589d" providerId="ADAL" clId="{4B1FD842-E664-48F7-96BB-B81D5B99E9FE}" dt="2020-02-02T17:24:06.242" v="2085" actId="255"/>
          <ac:spMkLst>
            <pc:docMk/>
            <pc:sldMk cId="634170777" sldId="1016"/>
            <ac:spMk id="9" creationId="{5AE9137C-9182-461E-AB39-9C9FA7CF3128}"/>
          </ac:spMkLst>
        </pc:spChg>
        <pc:spChg chg="add mod">
          <ac:chgData name="Patrick Siegman" userId="cf544c24-b83e-49d3-a991-83dc63c8589d" providerId="ADAL" clId="{4B1FD842-E664-48F7-96BB-B81D5B99E9FE}" dt="2020-02-02T17:24:06.242" v="2085" actId="255"/>
          <ac:spMkLst>
            <pc:docMk/>
            <pc:sldMk cId="634170777" sldId="1016"/>
            <ac:spMk id="10" creationId="{0015FCB5-8553-4114-89D2-F25D77E5D361}"/>
          </ac:spMkLst>
        </pc:spChg>
        <pc:picChg chg="add mod ord modCrop">
          <ac:chgData name="Patrick Siegman" userId="cf544c24-b83e-49d3-a991-83dc63c8589d" providerId="ADAL" clId="{4B1FD842-E664-48F7-96BB-B81D5B99E9FE}" dt="2020-02-02T17:21:15.822" v="2032" actId="167"/>
          <ac:picMkLst>
            <pc:docMk/>
            <pc:sldMk cId="634170777" sldId="1016"/>
            <ac:picMk id="6" creationId="{D9D6DE2B-6EA0-4917-A361-A55E9DAC9606}"/>
          </ac:picMkLst>
        </pc:picChg>
        <pc:picChg chg="mod modCrop">
          <ac:chgData name="Patrick Siegman" userId="cf544c24-b83e-49d3-a991-83dc63c8589d" providerId="ADAL" clId="{4B1FD842-E664-48F7-96BB-B81D5B99E9FE}" dt="2020-02-02T17:02:25.396" v="2024" actId="1076"/>
          <ac:picMkLst>
            <pc:docMk/>
            <pc:sldMk cId="634170777" sldId="1016"/>
            <ac:picMk id="8" creationId="{EC715D84-EA7A-43F1-9B28-E1BC4F20D315}"/>
          </ac:picMkLst>
        </pc:picChg>
      </pc:sldChg>
      <pc:sldChg chg="addSp delSp modSp">
        <pc:chgData name="Patrick Siegman" userId="cf544c24-b83e-49d3-a991-83dc63c8589d" providerId="ADAL" clId="{4B1FD842-E664-48F7-96BB-B81D5B99E9FE}" dt="2020-02-02T17:26:50.349" v="2102"/>
        <pc:sldMkLst>
          <pc:docMk/>
          <pc:sldMk cId="3934564552" sldId="1017"/>
        </pc:sldMkLst>
        <pc:spChg chg="add del mod">
          <ac:chgData name="Patrick Siegman" userId="cf544c24-b83e-49d3-a991-83dc63c8589d" providerId="ADAL" clId="{4B1FD842-E664-48F7-96BB-B81D5B99E9FE}" dt="2020-02-02T17:26:48.208" v="2101" actId="478"/>
          <ac:spMkLst>
            <pc:docMk/>
            <pc:sldMk cId="3934564552" sldId="1017"/>
            <ac:spMk id="5" creationId="{D7338877-4A91-49D1-AE57-B548B02D9FB9}"/>
          </ac:spMkLst>
        </pc:spChg>
        <pc:spChg chg="add">
          <ac:chgData name="Patrick Siegman" userId="cf544c24-b83e-49d3-a991-83dc63c8589d" providerId="ADAL" clId="{4B1FD842-E664-48F7-96BB-B81D5B99E9FE}" dt="2020-02-02T17:26:50.349" v="2102"/>
          <ac:spMkLst>
            <pc:docMk/>
            <pc:sldMk cId="3934564552" sldId="1017"/>
            <ac:spMk id="6" creationId="{A72F4B5A-0063-4056-9A6E-3E0553AAF808}"/>
          </ac:spMkLst>
        </pc:spChg>
        <pc:picChg chg="mod">
          <ac:chgData name="Patrick Siegman" userId="cf544c24-b83e-49d3-a991-83dc63c8589d" providerId="ADAL" clId="{4B1FD842-E664-48F7-96BB-B81D5B99E9FE}" dt="2020-02-02T17:25:11.854" v="2090" actId="1076"/>
          <ac:picMkLst>
            <pc:docMk/>
            <pc:sldMk cId="3934564552" sldId="1017"/>
            <ac:picMk id="3" creationId="{16023159-FB85-4C0B-BF08-5935C529483C}"/>
          </ac:picMkLst>
        </pc:picChg>
      </pc:sldChg>
      <pc:sldChg chg="addSp modSp">
        <pc:chgData name="Patrick Siegman" userId="cf544c24-b83e-49d3-a991-83dc63c8589d" providerId="ADAL" clId="{4B1FD842-E664-48F7-96BB-B81D5B99E9FE}" dt="2020-02-02T17:26:20.787" v="2098" actId="14100"/>
        <pc:sldMkLst>
          <pc:docMk/>
          <pc:sldMk cId="3397273775" sldId="1018"/>
        </pc:sldMkLst>
        <pc:spChg chg="add mod">
          <ac:chgData name="Patrick Siegman" userId="cf544c24-b83e-49d3-a991-83dc63c8589d" providerId="ADAL" clId="{4B1FD842-E664-48F7-96BB-B81D5B99E9FE}" dt="2020-02-02T17:26:20.787" v="2098" actId="14100"/>
          <ac:spMkLst>
            <pc:docMk/>
            <pc:sldMk cId="3397273775" sldId="1018"/>
            <ac:spMk id="5" creationId="{40730A62-BDDA-4EE8-ABD5-A4DA2C6CF4B3}"/>
          </ac:spMkLst>
        </pc:spChg>
      </pc:sldChg>
      <pc:sldChg chg="modSp add modAnim modNotesTx">
        <pc:chgData name="Patrick Siegman" userId="cf544c24-b83e-49d3-a991-83dc63c8589d" providerId="ADAL" clId="{4B1FD842-E664-48F7-96BB-B81D5B99E9FE}" dt="2020-02-02T16:48:37.606" v="740" actId="20577"/>
        <pc:sldMkLst>
          <pc:docMk/>
          <pc:sldMk cId="467557206" sldId="1041"/>
        </pc:sldMkLst>
        <pc:spChg chg="mod">
          <ac:chgData name="Patrick Siegman" userId="cf544c24-b83e-49d3-a991-83dc63c8589d" providerId="ADAL" clId="{4B1FD842-E664-48F7-96BB-B81D5B99E9FE}" dt="2020-02-02T16:32:16.847" v="183" actId="27636"/>
          <ac:spMkLst>
            <pc:docMk/>
            <pc:sldMk cId="467557206" sldId="1041"/>
            <ac:spMk id="796675" creationId="{00000000-0000-0000-0000-000000000000}"/>
          </ac:spMkLst>
        </pc:spChg>
      </pc:sldChg>
      <pc:sldChg chg="del">
        <pc:chgData name="Patrick Siegman" userId="cf544c24-b83e-49d3-a991-83dc63c8589d" providerId="ADAL" clId="{4B1FD842-E664-48F7-96BB-B81D5B99E9FE}" dt="2020-02-02T16:43:34.466" v="710" actId="47"/>
        <pc:sldMkLst>
          <pc:docMk/>
          <pc:sldMk cId="1548502358" sldId="1042"/>
        </pc:sldMkLst>
      </pc:sldChg>
      <pc:sldChg chg="modNotesTx">
        <pc:chgData name="Patrick Siegman" userId="cf544c24-b83e-49d3-a991-83dc63c8589d" providerId="ADAL" clId="{4B1FD842-E664-48F7-96BB-B81D5B99E9FE}" dt="2020-02-02T16:53:36.328" v="1261" actId="20577"/>
        <pc:sldMkLst>
          <pc:docMk/>
          <pc:sldMk cId="2645329679" sldId="1074"/>
        </pc:sldMkLst>
      </pc:sldChg>
      <pc:sldChg chg="modSp">
        <pc:chgData name="Patrick Siegman" userId="cf544c24-b83e-49d3-a991-83dc63c8589d" providerId="ADAL" clId="{4B1FD842-E664-48F7-96BB-B81D5B99E9FE}" dt="2020-02-02T01:14:38.237" v="55" actId="14100"/>
        <pc:sldMkLst>
          <pc:docMk/>
          <pc:sldMk cId="3658474362" sldId="1075"/>
        </pc:sldMkLst>
        <pc:spChg chg="mod">
          <ac:chgData name="Patrick Siegman" userId="cf544c24-b83e-49d3-a991-83dc63c8589d" providerId="ADAL" clId="{4B1FD842-E664-48F7-96BB-B81D5B99E9FE}" dt="2020-02-02T01:14:38.237" v="55" actId="14100"/>
          <ac:spMkLst>
            <pc:docMk/>
            <pc:sldMk cId="3658474362" sldId="1075"/>
            <ac:spMk id="7" creationId="{6B7E9AF2-4F5E-446E-8307-6CA8F8956F1C}"/>
          </ac:spMkLst>
        </pc:spChg>
      </pc:sldChg>
      <pc:sldChg chg="add">
        <pc:chgData name="Patrick Siegman" userId="cf544c24-b83e-49d3-a991-83dc63c8589d" providerId="ADAL" clId="{4B1FD842-E664-48F7-96BB-B81D5B99E9FE}" dt="2020-02-02T16:29:45.937" v="56"/>
        <pc:sldMkLst>
          <pc:docMk/>
          <pc:sldMk cId="3886408104" sldId="1076"/>
        </pc:sldMkLst>
      </pc:sldChg>
      <pc:sldMasterChg chg="delSldLayout">
        <pc:chgData name="Patrick Siegman" userId="cf544c24-b83e-49d3-a991-83dc63c8589d" providerId="ADAL" clId="{4B1FD842-E664-48F7-96BB-B81D5B99E9FE}" dt="2020-02-02T16:30:20.588" v="57" actId="47"/>
        <pc:sldMasterMkLst>
          <pc:docMk/>
          <pc:sldMasterMk cId="3353096179" sldId="2147483721"/>
        </pc:sldMasterMkLst>
        <pc:sldLayoutChg chg="del">
          <pc:chgData name="Patrick Siegman" userId="cf544c24-b83e-49d3-a991-83dc63c8589d" providerId="ADAL" clId="{4B1FD842-E664-48F7-96BB-B81D5B99E9FE}" dt="2020-02-02T16:30:20.588" v="57" actId="47"/>
          <pc:sldLayoutMkLst>
            <pc:docMk/>
            <pc:sldMasterMk cId="3353096179" sldId="2147483721"/>
            <pc:sldLayoutMk cId="501775476"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03EA3BB8-6C71-4DB3-B1C3-61D553D81884}" type="datetimeFigureOut">
              <a:rPr lang="en-US" smtClean="0"/>
              <a:t>2/6/2020</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BB4D6C8D-4D43-4D35-97F3-CAF1A1CC275C}" type="slidenum">
              <a:rPr lang="en-US" smtClean="0"/>
              <a:t>‹#›</a:t>
            </a:fld>
            <a:endParaRPr lang="en-US"/>
          </a:p>
        </p:txBody>
      </p:sp>
    </p:spTree>
    <p:extLst>
      <p:ext uri="{BB962C8B-B14F-4D97-AF65-F5344CB8AC3E}">
        <p14:creationId xmlns:p14="http://schemas.microsoft.com/office/powerpoint/2010/main" val="1301110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o.walton.fl.us/DocumentCenter/View/3235/LDC-Chapter-5-Design-and-Development-Standards?bidId="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o.walton.fl.us/DocumentCenter/View/3235/LDC-Chapter-5-Design-and-Development-Standards?bidId="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fulton4ventura.blogspot.com/search/label/Smart%20Growth" TargetMode="External"/><Relationship Id="rId3" Type="http://schemas.openxmlformats.org/officeDocument/2006/relationships/hyperlink" Target="http://fulton4ventura.blogspot.com/2010/09/parking-management-that-actually.html" TargetMode="External"/><Relationship Id="rId7" Type="http://schemas.openxmlformats.org/officeDocument/2006/relationships/hyperlink" Target="http://fulton4ventura.blogspot.com/search/label/Parking"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fulton4ventura.blogspot.com/search/label/Downtown" TargetMode="External"/><Relationship Id="rId5" Type="http://schemas.openxmlformats.org/officeDocument/2006/relationships/hyperlink" Target="http://www.blogger.com/email-post.g?blogID=5724930802169463212&amp;postID=1708458966155165430" TargetMode="External"/><Relationship Id="rId4" Type="http://schemas.openxmlformats.org/officeDocument/2006/relationships/hyperlink" Target="http://www.cityofventura.net/pw/transportation/parking"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codepublishing.com/CA/Berkeley/html/Berkeley23E/Berkeley23E68/Berkeley23E68090.html#23E.68.090"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odepublishing.com/WA/Bellevue/html/Bellevue14/Bellevue1460.html#14.60.070"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www.codepublishing.com/WA/Bellevue/ords/Ord-6181.pdf" TargetMode="External"/><Relationship Id="rId4" Type="http://schemas.openxmlformats.org/officeDocument/2006/relationships/hyperlink" Target="https://www.codepublishing.com/WA/Bellevue/html/Bellevue14/Bellevue1460.html#14.60.02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lagunabeachcity.net/cityhall/parking/parking_permits/shopper_permits.htm" TargetMode="External"/><Relationship Id="rId7" Type="http://schemas.openxmlformats.org/officeDocument/2006/relationships/hyperlink" Target="http://www.lagunabeachcity.net/cityhall/parking/subcat_parking.htm"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www.lagunabeachcity.net/civicax/filebank/blobdload.aspx?BlobID=10237" TargetMode="External"/><Relationship Id="rId5" Type="http://schemas.openxmlformats.org/officeDocument/2006/relationships/hyperlink" Target="http://lagunabeachcity.net/civicax/filebank/blobdload.aspx?blobid=17938" TargetMode="External"/><Relationship Id="rId4" Type="http://schemas.openxmlformats.org/officeDocument/2006/relationships/hyperlink" Target="https://www.antaeusllc.com/pls/atu/atuPagePrep.pageDis?xSiteIDNo=82146997&amp;xpageno=138&amp;hash=061617122458"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sfchronicle.com/business/article/SFO-redirects-Uber-Lyft-pickups-to-ease-gridlock-13941761.php"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sfgate.com/travel/article/Uber-Lyft-fees-to-increase-at-SFO-13026867.php"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roadtraffic-technology.com/projects/stockholm-congestio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en.wikipedia.org/wiki/Bay_Area_Toll_Authority" TargetMode="External"/><Relationship Id="rId3" Type="http://schemas.openxmlformats.org/officeDocument/2006/relationships/hyperlink" Target="https://en.wikipedia.org/wiki/Congestion_pricing" TargetMode="External"/><Relationship Id="rId7" Type="http://schemas.openxmlformats.org/officeDocument/2006/relationships/hyperlink" Target="https://en.wikipedia.org/wiki/San_Francisco_congestion_pricing#cite_note-Michael_Cabanatuan-11" TargetMode="External"/><Relationship Id="rId12" Type="http://schemas.openxmlformats.org/officeDocument/2006/relationships/hyperlink" Target="https://en.wikipedia.org/wiki/San_Francisco_congestion_pricing#cite_note-18"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en.wikipedia.org/wiki/Carpools" TargetMode="External"/><Relationship Id="rId11" Type="http://schemas.openxmlformats.org/officeDocument/2006/relationships/hyperlink" Target="https://en.wikipedia.org/wiki/San_Francisco_congestion_pricing#cite_note-17" TargetMode="External"/><Relationship Id="rId5" Type="http://schemas.openxmlformats.org/officeDocument/2006/relationships/hyperlink" Target="https://en.wikipedia.org/wiki/San_Francisco%E2%80%93Oakland_Bay_Bridge" TargetMode="External"/><Relationship Id="rId10" Type="http://schemas.openxmlformats.org/officeDocument/2006/relationships/hyperlink" Target="https://en.wikipedia.org/wiki/BART" TargetMode="External"/><Relationship Id="rId4" Type="http://schemas.openxmlformats.org/officeDocument/2006/relationships/hyperlink" Target="https://en.wikipedia.org/wiki/Toll_bridge" TargetMode="External"/><Relationship Id="rId9" Type="http://schemas.openxmlformats.org/officeDocument/2006/relationships/hyperlink" Target="https://en.wikipedia.org/wiki/University_of_California,_Berkeley"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enews.ch/author/peter-hulm/"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lenews.ch/2016/06/30/driverless-buses-let-loose-on-the-streets-of-swiss-alpine-tow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09600" indent="-609600">
              <a:buFontTx/>
              <a:buAutoNum type="arabicPeriod"/>
            </a:pPr>
            <a:r>
              <a:rPr lang="en-US" sz="800" b="1" kern="1200" dirty="0">
                <a:solidFill>
                  <a:schemeClr val="tx1"/>
                </a:solidFill>
                <a:latin typeface="+mn-lt"/>
                <a:ea typeface="+mn-ea"/>
                <a:cs typeface="+mn-cs"/>
              </a:rPr>
              <a:t>Misguided parking &amp; transportation policies are harming our cities </a:t>
            </a:r>
            <a:r>
              <a:rPr lang="en-US" sz="800" b="1" i="1" kern="1200" dirty="0">
                <a:solidFill>
                  <a:schemeClr val="tx1"/>
                </a:solidFill>
                <a:latin typeface="+mn-lt"/>
                <a:ea typeface="+mn-ea"/>
                <a:cs typeface="+mn-cs"/>
              </a:rPr>
              <a:t>today</a:t>
            </a:r>
            <a:r>
              <a:rPr lang="en-US" sz="800" b="1" kern="1200" dirty="0">
                <a:solidFill>
                  <a:schemeClr val="tx1"/>
                </a:solidFill>
                <a:latin typeface="+mn-lt"/>
                <a:ea typeface="+mn-ea"/>
                <a:cs typeface="+mn-cs"/>
              </a:rPr>
              <a:t>.</a:t>
            </a:r>
          </a:p>
          <a:p>
            <a:pPr marL="609600" indent="-609600">
              <a:buFontTx/>
              <a:buAutoNum type="arabicPeriod"/>
            </a:pPr>
            <a:r>
              <a:rPr lang="en-US" sz="800" b="1" kern="1200" dirty="0">
                <a:solidFill>
                  <a:schemeClr val="tx1"/>
                </a:solidFill>
                <a:latin typeface="+mn-lt"/>
                <a:ea typeface="+mn-ea"/>
                <a:cs typeface="+mn-cs"/>
              </a:rPr>
              <a:t>Now that autonomous vehicles are entering regular passenger service, these misguided policies are becoming even more harmful.</a:t>
            </a:r>
          </a:p>
          <a:p>
            <a:pPr marL="609600" indent="-609600">
              <a:buFontTx/>
              <a:buAutoNum type="arabicPeriod"/>
            </a:pPr>
            <a:r>
              <a:rPr lang="en-US" sz="800" b="1" kern="1200" dirty="0">
                <a:solidFill>
                  <a:schemeClr val="tx1"/>
                </a:solidFill>
                <a:latin typeface="+mn-lt"/>
                <a:ea typeface="+mn-ea"/>
                <a:cs typeface="+mn-cs"/>
              </a:rPr>
              <a:t>Cities that have removed these misguided policies are already benefiting, and will benefit even more from these reforms as autonomous vehicles become widespread.</a:t>
            </a:r>
          </a:p>
          <a:p>
            <a:pPr marL="609600" indent="-609600">
              <a:buFontTx/>
              <a:buAutoNum type="arabicPeriod"/>
            </a:pPr>
            <a:r>
              <a:rPr lang="en-US" sz="800" b="1" kern="1200" dirty="0">
                <a:solidFill>
                  <a:schemeClr val="tx1"/>
                </a:solidFill>
                <a:latin typeface="+mn-lt"/>
                <a:ea typeface="+mn-ea"/>
                <a:cs typeface="+mn-cs"/>
              </a:rPr>
              <a:t>Many cities have adopted additional smart reforms, which are beneficial today, and which will help them reap benefits from the advent of autonomous vehicles.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Session title and description in the conference program: </a:t>
            </a:r>
          </a:p>
        </p:txBody>
      </p:sp>
      <p:sp>
        <p:nvSpPr>
          <p:cNvPr id="4" name="Slide Number Placeholder 3"/>
          <p:cNvSpPr>
            <a:spLocks noGrp="1"/>
          </p:cNvSpPr>
          <p:nvPr>
            <p:ph type="sldNum" sz="quarter" idx="10"/>
          </p:nvPr>
        </p:nvSpPr>
        <p:spPr/>
        <p:txBody>
          <a:bodyPr/>
          <a:lstStyle/>
          <a:p>
            <a:fld id="{3AFCBA90-1614-4BE5-9FC8-2A979E9EBBC5}" type="slidenum">
              <a:rPr lang="en-US" smtClean="0"/>
              <a:pPr/>
              <a:t>1</a:t>
            </a:fld>
            <a:endParaRPr lang="en-US"/>
          </a:p>
        </p:txBody>
      </p:sp>
    </p:spTree>
    <p:extLst>
      <p:ext uri="{BB962C8B-B14F-4D97-AF65-F5344CB8AC3E}">
        <p14:creationId xmlns:p14="http://schemas.microsoft.com/office/powerpoint/2010/main" val="3509602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Modeled</a:t>
            </a:r>
            <a:r>
              <a:rPr lang="en-US" baseline="0" dirty="0"/>
              <a:t> estimates of impact on parking demand:</a:t>
            </a:r>
          </a:p>
          <a:p>
            <a:r>
              <a:rPr lang="en-US" baseline="0" dirty="0"/>
              <a:t>80% reduction with 100% shared adoption (OECD)</a:t>
            </a:r>
          </a:p>
          <a:p>
            <a:r>
              <a:rPr lang="en-US" baseline="0" dirty="0"/>
              <a:t>90% reduction with 50% shared adoption (Zheng et al)</a:t>
            </a:r>
          </a:p>
          <a:p>
            <a:r>
              <a:rPr lang="en-US" b="1" baseline="0" dirty="0"/>
              <a:t>Lots of open questions</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897467" rtl="0" eaLnBrk="1" fontAlgn="auto" latinLnBrk="0" hangingPunct="1">
              <a:lnSpc>
                <a:spcPct val="100000"/>
              </a:lnSpc>
              <a:spcBef>
                <a:spcPts val="0"/>
              </a:spcBef>
              <a:spcAft>
                <a:spcPts val="0"/>
              </a:spcAft>
              <a:buClrTx/>
              <a:buSzTx/>
              <a:buFontTx/>
              <a:buNone/>
              <a:tabLst/>
              <a:defRPr/>
            </a:pPr>
            <a:fld id="{96BA1CF8-8A55-46EA-AC66-18857213CE4C}"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97467"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690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6D2C1B4A-D651-4848-8B71-A859AFD81537}" type="slidenum">
              <a:rPr lang="en-US" smtClean="0"/>
              <a:pPr/>
              <a:t>14</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xfrm>
            <a:off x="1230315" y="3301958"/>
            <a:ext cx="6775450" cy="3126506"/>
          </a:xfrm>
          <a:noFill/>
          <a:ln/>
        </p:spPr>
        <p:txBody>
          <a:bodyPr lIns="87313" tIns="43655" rIns="87313" bIns="43655"/>
          <a:lstStyle/>
          <a:p>
            <a:pPr eaLnBrk="1" hangingPunct="1"/>
            <a:endParaRPr lang="en-US"/>
          </a:p>
        </p:txBody>
      </p:sp>
    </p:spTree>
    <p:extLst>
      <p:ext uri="{BB962C8B-B14F-4D97-AF65-F5344CB8AC3E}">
        <p14:creationId xmlns:p14="http://schemas.microsoft.com/office/powerpoint/2010/main" val="1074352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LGC Sacramento Parking Symposium July 25, 2007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A85C0-B027-425B-896A-CFDE6FFCC2B3}"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326082" name="Rectangle 2"/>
          <p:cNvSpPr>
            <a:spLocks noGrp="1" noRot="1" noChangeAspect="1" noChangeArrowheads="1" noTextEdit="1"/>
          </p:cNvSpPr>
          <p:nvPr>
            <p:ph type="sldImg"/>
          </p:nvPr>
        </p:nvSpPr>
        <p:spPr>
          <a:xfrm>
            <a:off x="1262063" y="723900"/>
            <a:ext cx="4827587" cy="3619500"/>
          </a:xfrm>
          <a:ln/>
        </p:spPr>
      </p:sp>
      <p:sp>
        <p:nvSpPr>
          <p:cNvPr id="1326083" name="Rectangle 3"/>
          <p:cNvSpPr>
            <a:spLocks noGrp="1" noChangeArrowheads="1"/>
          </p:cNvSpPr>
          <p:nvPr>
            <p:ph type="body" idx="1"/>
          </p:nvPr>
        </p:nvSpPr>
        <p:spPr>
          <a:xfrm>
            <a:off x="979776" y="4584505"/>
            <a:ext cx="5392409" cy="4341562"/>
          </a:xfrm>
        </p:spPr>
        <p:txBody>
          <a:bodyPr lIns="95701" tIns="47851" rIns="95701" bIns="47851"/>
          <a:lstStyle/>
          <a:p>
            <a:r>
              <a:rPr lang="en-US" dirty="0"/>
              <a:t>Minimum parking regulations give us </a:t>
            </a:r>
            <a:r>
              <a:rPr lang="en-US" baseline="0" dirty="0"/>
              <a:t>shopping areas that look this. It’s the landscape created by minimum parking requirements. Dana Point, California, zoning code requires 4 spaces per 1000 square feet for multi-tenant general retail with more than 25,000 square feet of space.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“Dana Point Municipal</a:t>
            </a:r>
            <a:r>
              <a:rPr lang="en-US" sz="1200" kern="1200" baseline="0" dirty="0">
                <a:solidFill>
                  <a:schemeClr val="tx1"/>
                </a:solidFill>
                <a:effectLst/>
                <a:latin typeface="+mn-lt"/>
                <a:ea typeface="+mn-ea"/>
                <a:cs typeface="+mn-cs"/>
              </a:rPr>
              <a:t> Code Chapter </a:t>
            </a:r>
            <a:r>
              <a:rPr lang="en-US" sz="1200" b="1" i="0" kern="1200" dirty="0">
                <a:solidFill>
                  <a:schemeClr val="tx1"/>
                </a:solidFill>
                <a:effectLst/>
                <a:latin typeface="+mn-lt"/>
                <a:ea typeface="+mn-ea"/>
                <a:cs typeface="+mn-cs"/>
              </a:rPr>
              <a:t>9.35.080 Minimum Number of Required Parking Stalls.</a:t>
            </a:r>
          </a:p>
          <a:p>
            <a:r>
              <a:rPr lang="en-US" sz="1200" kern="1200" dirty="0">
                <a:solidFill>
                  <a:schemeClr val="tx1"/>
                </a:solidFill>
                <a:effectLst/>
                <a:latin typeface="+mn-lt"/>
                <a:ea typeface="+mn-ea"/>
                <a:cs typeface="+mn-cs"/>
              </a:rPr>
              <a:t>General Retail: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Individual use on a separate lot: 1 stall/300 SF-GFA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Multi-tenant with less than 25,000 SF-GFA: 1 stall/220 SF-GFA</a:t>
            </a:r>
            <a:r>
              <a:rPr lang="en-US" sz="1200" kern="1200" baseline="30000" dirty="0">
                <a:solidFill>
                  <a:schemeClr val="tx1"/>
                </a:solidFill>
                <a:effectLst/>
                <a:latin typeface="+mn-lt"/>
                <a:ea typeface="+mn-ea"/>
                <a:cs typeface="+mn-cs"/>
              </a:rPr>
              <a:t>1</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Multi-tenant with more than 25,000 SF-GFA: 1 stall/250 SF-GFA</a:t>
            </a:r>
            <a:r>
              <a:rPr lang="en-US" sz="1200" kern="1200" baseline="30000" dirty="0">
                <a:solidFill>
                  <a:schemeClr val="tx1"/>
                </a:solidFill>
                <a:effectLst/>
                <a:latin typeface="+mn-lt"/>
                <a:ea typeface="+mn-ea"/>
                <a:cs typeface="+mn-cs"/>
              </a:rPr>
              <a:t>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If restaurant space occupies more than 20% of the total GFA, or if an individual restaurant contains more than 2,000 SF, then additional parking stalls shall be provided for all restaurant space above the 20% or the 2,000 SF, whichever is greater. The additional parking shall be calculated at the applicable restaurant rate.” Source: http://www.danapoint.org/department/community-development/planning/planning-documents/zoning-code </a:t>
            </a:r>
          </a:p>
          <a:p>
            <a:endParaRPr lang="en-US" dirty="0"/>
          </a:p>
        </p:txBody>
      </p:sp>
    </p:spTree>
    <p:extLst>
      <p:ext uri="{BB962C8B-B14F-4D97-AF65-F5344CB8AC3E}">
        <p14:creationId xmlns:p14="http://schemas.microsoft.com/office/powerpoint/2010/main" val="1227070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LGC Sacramento Parking Symposium July 25, 2007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D6B31-7CCB-4C06-8F3B-1C9ABF7ED21B}"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797698" name="Rectangle 1026"/>
          <p:cNvSpPr>
            <a:spLocks noGrp="1" noRot="1" noChangeAspect="1" noChangeArrowheads="1" noTextEdit="1"/>
          </p:cNvSpPr>
          <p:nvPr>
            <p:ph type="sldImg"/>
          </p:nvPr>
        </p:nvSpPr>
        <p:spPr bwMode="auto">
          <a:xfrm>
            <a:off x="1262063" y="723900"/>
            <a:ext cx="4827587" cy="3619500"/>
          </a:xfrm>
          <a:prstGeom prst="rect">
            <a:avLst/>
          </a:prstGeom>
          <a:solidFill>
            <a:srgbClr val="FFFFFF"/>
          </a:solidFill>
          <a:ln>
            <a:solidFill>
              <a:srgbClr val="000000"/>
            </a:solidFill>
            <a:miter lim="800000"/>
            <a:headEnd/>
            <a:tailEnd/>
          </a:ln>
        </p:spPr>
      </p:sp>
      <p:sp>
        <p:nvSpPr>
          <p:cNvPr id="797699" name="Rectangle 1027"/>
          <p:cNvSpPr>
            <a:spLocks noGrp="1" noChangeArrowheads="1"/>
          </p:cNvSpPr>
          <p:nvPr>
            <p:ph type="body" idx="1"/>
          </p:nvPr>
        </p:nvSpPr>
        <p:spPr bwMode="auto">
          <a:xfrm>
            <a:off x="979776" y="4584505"/>
            <a:ext cx="5392409" cy="4341562"/>
          </a:xfrm>
          <a:prstGeom prst="rect">
            <a:avLst/>
          </a:prstGeom>
          <a:solidFill>
            <a:srgbClr val="FFFFFF"/>
          </a:solidFill>
          <a:ln>
            <a:solidFill>
              <a:srgbClr val="000000"/>
            </a:solidFill>
            <a:miter lim="800000"/>
            <a:headEnd/>
            <a:tailEnd/>
          </a:ln>
        </p:spPr>
        <p:txBody>
          <a:bodyPr lIns="95318" tIns="47659" rIns="95318" bIns="47659">
            <a:normAutofit/>
          </a:bodyPr>
          <a:lstStyle/>
          <a:p>
            <a:r>
              <a:rPr lang="en-US" dirty="0"/>
              <a:t>Photo Credit: Patrick Siegman</a:t>
            </a:r>
          </a:p>
          <a:p>
            <a:r>
              <a:rPr lang="en-US" sz="1300" dirty="0"/>
              <a:t>Sources: </a:t>
            </a:r>
          </a:p>
          <a:p>
            <a:r>
              <a:rPr lang="en-US" sz="1300" dirty="0"/>
              <a:t>http://www.cityofpaloalto.org/civicax/filebank/documents/8694. Accessed October 21, 2017.</a:t>
            </a:r>
          </a:p>
          <a:p>
            <a:r>
              <a:rPr lang="en-US" sz="1300" dirty="0"/>
              <a:t>https://library.municode.com/ca/milpitas/codes/code_of_ordinances?nodeId=TITXIZOPLAN_CH10ZO_S53OREPARE_XI-10-53.11SHPA. Accessed October 21, 2017.</a:t>
            </a:r>
          </a:p>
          <a:p>
            <a:r>
              <a:rPr lang="en-US" dirty="0"/>
              <a:t>http://qcode.us/codes/napa/?view=desktop&amp;topic=city_of_napa_municipal_code-17-17_54-17_54_040. Accessed October 21, 2017.</a:t>
            </a:r>
          </a:p>
          <a:p>
            <a:r>
              <a:rPr lang="en-US" dirty="0"/>
              <a:t>http://docs.sandiego.gov/municode/MuniCodeChapter14/Ch14Art02Division05.pdf. Accessed October 21, 2017.</a:t>
            </a:r>
          </a:p>
          <a:p>
            <a:r>
              <a:rPr lang="en-US" dirty="0">
                <a:hlinkClick r:id="rId3"/>
              </a:rPr>
              <a:t>https://www.co.walton.fl.us/DocumentCenter/View/3235/LDC-Chapter-5-Design-and-Development-Standards?bidId=</a:t>
            </a:r>
            <a:r>
              <a:rPr lang="en-US" dirty="0"/>
              <a:t>. Accessed February 2, 2020.</a:t>
            </a:r>
          </a:p>
        </p:txBody>
      </p:sp>
    </p:spTree>
    <p:extLst>
      <p:ext uri="{BB962C8B-B14F-4D97-AF65-F5344CB8AC3E}">
        <p14:creationId xmlns:p14="http://schemas.microsoft.com/office/powerpoint/2010/main" val="3545128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LGC Sacramento Parking Symposium July 25, 2007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4A230-0F10-433F-9822-EF03F74C5644}"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695746" name="Rectangle 2"/>
          <p:cNvSpPr>
            <a:spLocks noGrp="1" noRot="1" noChangeAspect="1" noChangeArrowheads="1" noTextEdit="1"/>
          </p:cNvSpPr>
          <p:nvPr>
            <p:ph type="sldImg"/>
          </p:nvPr>
        </p:nvSpPr>
        <p:spPr>
          <a:ln/>
        </p:spPr>
      </p:sp>
      <p:sp>
        <p:nvSpPr>
          <p:cNvPr id="1695747" name="Rectangle 3"/>
          <p:cNvSpPr>
            <a:spLocks noGrp="1" noChangeArrowheads="1"/>
          </p:cNvSpPr>
          <p:nvPr>
            <p:ph type="body" idx="1"/>
          </p:nvPr>
        </p:nvSpPr>
        <p:spPr/>
        <p:txBody>
          <a:bodyPr/>
          <a:lstStyle/>
          <a:p>
            <a:r>
              <a:rPr lang="en-US" dirty="0"/>
              <a:t>In a landscape like this, nobody circles the block in search of free curb parking, no one going to these businesses will drive around the corner into a residential street and park in front of your house,</a:t>
            </a:r>
            <a:r>
              <a:rPr lang="en-US" baseline="0" dirty="0"/>
              <a:t> and there are more traffic lanes. But, minimum parking requirements have had unintended consequences.</a:t>
            </a:r>
            <a:endParaRPr lang="en-US" dirty="0"/>
          </a:p>
        </p:txBody>
      </p:sp>
    </p:spTree>
    <p:extLst>
      <p:ext uri="{BB962C8B-B14F-4D97-AF65-F5344CB8AC3E}">
        <p14:creationId xmlns:p14="http://schemas.microsoft.com/office/powerpoint/2010/main" val="1802552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LGC Sacramento Parking Symposium July 25, 2007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71F78-38CE-4AFF-BF73-A287A3CCF77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1794" name="Rectangle 2"/>
          <p:cNvSpPr>
            <a:spLocks noGrp="1" noRot="1" noChangeAspect="1" noChangeArrowheads="1" noTextEdit="1"/>
          </p:cNvSpPr>
          <p:nvPr>
            <p:ph type="sldImg"/>
          </p:nvPr>
        </p:nvSpPr>
        <p:spPr bwMode="auto">
          <a:xfrm>
            <a:off x="1171575" y="696913"/>
            <a:ext cx="4641850" cy="3481387"/>
          </a:xfrm>
          <a:prstGeom prst="rect">
            <a:avLst/>
          </a:prstGeom>
          <a:solidFill>
            <a:srgbClr val="FFFFFF"/>
          </a:solidFill>
          <a:ln>
            <a:solidFill>
              <a:srgbClr val="000000"/>
            </a:solidFill>
            <a:miter lim="800000"/>
            <a:headEnd/>
            <a:tailEnd/>
          </a:ln>
        </p:spPr>
      </p:sp>
      <p:sp>
        <p:nvSpPr>
          <p:cNvPr id="801795" name="Rectangle 3"/>
          <p:cNvSpPr>
            <a:spLocks noGrp="1" noChangeArrowheads="1"/>
          </p:cNvSpPr>
          <p:nvPr>
            <p:ph type="body" idx="1"/>
          </p:nvPr>
        </p:nvSpPr>
        <p:spPr bwMode="auto">
          <a:xfrm>
            <a:off x="930872" y="4410161"/>
            <a:ext cx="5123257" cy="4176456"/>
          </a:xfrm>
          <a:prstGeom prst="rect">
            <a:avLst/>
          </a:prstGeom>
          <a:solidFill>
            <a:srgbClr val="FFFFFF"/>
          </a:solidFill>
          <a:ln>
            <a:solidFill>
              <a:srgbClr val="000000"/>
            </a:solidFill>
            <a:miter lim="800000"/>
            <a:headEnd/>
            <a:tailEnd/>
          </a:ln>
        </p:spPr>
        <p:txBody>
          <a:bodyPr lIns="91205" tIns="45602" rIns="91205" bIns="45602"/>
          <a:lstStyle/>
          <a:p>
            <a:r>
              <a:rPr lang="en-US" dirty="0"/>
              <a:t>Photo Credit: Alex Maclean</a:t>
            </a:r>
          </a:p>
          <a:p>
            <a:r>
              <a:rPr lang="en-US" dirty="0"/>
              <a:t>Walton County, Florida, requires 4 spaces per 1000 ft.² of office space, just like many other cities throughout the nation. (Specifically, Walton County land development regulations require “1 parking space per 250 square feet of gross floor area” for “offices other than medical/dental offices“. Medical/dental offices require a minimum of “7 spaces per 1000 square feet of gross floor area”.</a:t>
            </a:r>
          </a:p>
          <a:p>
            <a:r>
              <a:rPr lang="en-US" dirty="0"/>
              <a:t>Source: </a:t>
            </a:r>
            <a:r>
              <a:rPr lang="en-US" dirty="0">
                <a:hlinkClick r:id="rId3"/>
              </a:rPr>
              <a:t>https://www.co.walton.fl.us/DocumentCenter/View/3235/LDC-Chapter-5-Design-and-Development-Standards?bidId=</a:t>
            </a:r>
            <a:r>
              <a:rPr lang="en-US" dirty="0"/>
              <a:t>. Accessed February 2, 2020.</a:t>
            </a:r>
          </a:p>
          <a:p>
            <a:endParaRPr lang="en-US" dirty="0"/>
          </a:p>
        </p:txBody>
      </p:sp>
    </p:spTree>
    <p:extLst>
      <p:ext uri="{BB962C8B-B14F-4D97-AF65-F5344CB8AC3E}">
        <p14:creationId xmlns:p14="http://schemas.microsoft.com/office/powerpoint/2010/main" val="967690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4A7F2C-537A-44A0-9506-DDD158A540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xfrm>
            <a:off x="1230315" y="3301958"/>
            <a:ext cx="6775450" cy="3126506"/>
          </a:xfrm>
          <a:noFill/>
          <a:ln/>
        </p:spPr>
        <p:txBody>
          <a:bodyPr lIns="87313" tIns="43655" rIns="87313" bIns="43655"/>
          <a:lstStyle/>
          <a:p>
            <a:pPr eaLnBrk="1" hangingPunct="1"/>
            <a:endParaRPr lang="en-US"/>
          </a:p>
        </p:txBody>
      </p:sp>
    </p:spTree>
    <p:extLst>
      <p:ext uri="{BB962C8B-B14F-4D97-AF65-F5344CB8AC3E}">
        <p14:creationId xmlns:p14="http://schemas.microsoft.com/office/powerpoint/2010/main" val="2989701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FAC1B-BC12-4438-9D7A-9482C7DDE9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355" name="Rectangle 2"/>
          <p:cNvSpPr>
            <a:spLocks noGrp="1" noRot="1" noChangeAspect="1" noChangeArrowheads="1" noTextEdit="1"/>
          </p:cNvSpPr>
          <p:nvPr>
            <p:ph type="sldImg"/>
          </p:nvPr>
        </p:nvSpPr>
        <p:spPr>
          <a:xfrm>
            <a:off x="1173163" y="695325"/>
            <a:ext cx="4643437" cy="3482975"/>
          </a:xfrm>
          <a:ln/>
        </p:spPr>
      </p:sp>
      <p:sp>
        <p:nvSpPr>
          <p:cNvPr id="100356" name="Rectangle 3"/>
          <p:cNvSpPr>
            <a:spLocks noGrp="1" noChangeArrowheads="1"/>
          </p:cNvSpPr>
          <p:nvPr>
            <p:ph type="body" idx="1"/>
          </p:nvPr>
        </p:nvSpPr>
        <p:spPr>
          <a:noFill/>
          <a:ln/>
        </p:spPr>
        <p:txBody>
          <a:bodyPr lIns="87627" tIns="43814" rIns="87627" bIns="43814"/>
          <a:lstStyle/>
          <a:p>
            <a:pPr eaLnBrk="1" hangingPunct="1"/>
            <a:r>
              <a:rPr lang="en-US" sz="2000" dirty="0"/>
              <a:t>Parking is very,</a:t>
            </a:r>
            <a:r>
              <a:rPr lang="en-US" sz="2000" baseline="0" dirty="0"/>
              <a:t> very expensive – $50k/space is typical in urban areas of California. In Walton County, Florida, construction costs are lower, so this cost may well be less. </a:t>
            </a:r>
            <a:endParaRPr lang="en-US" sz="2000" dirty="0"/>
          </a:p>
          <a:p>
            <a:pPr eaLnBrk="1" hangingPunct="1"/>
            <a:endParaRPr lang="en-US" sz="2000" dirty="0"/>
          </a:p>
          <a:p>
            <a:pPr eaLnBrk="1" hangingPunct="1"/>
            <a:r>
              <a:rPr lang="en-US" sz="2000" dirty="0"/>
              <a:t>And just because the top decks are rarely used (as evidenced by the lack of oil stains), it doesn’t mean that the spaces are free.</a:t>
            </a:r>
          </a:p>
        </p:txBody>
      </p:sp>
    </p:spTree>
    <p:extLst>
      <p:ext uri="{BB962C8B-B14F-4D97-AF65-F5344CB8AC3E}">
        <p14:creationId xmlns:p14="http://schemas.microsoft.com/office/powerpoint/2010/main" val="1763984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C1B4A-D651-4848-8B71-A859AFD815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379" name="Rectangle 2"/>
          <p:cNvSpPr>
            <a:spLocks noGrp="1" noRot="1" noChangeAspect="1" noChangeArrowheads="1" noTextEdit="1"/>
          </p:cNvSpPr>
          <p:nvPr>
            <p:ph type="sldImg"/>
          </p:nvPr>
        </p:nvSpPr>
        <p:spPr>
          <a:xfrm>
            <a:off x="1397000" y="1154113"/>
            <a:ext cx="4156075" cy="3117850"/>
          </a:xfrm>
          <a:ln/>
        </p:spPr>
      </p:sp>
      <p:sp>
        <p:nvSpPr>
          <p:cNvPr id="101380" name="Rectangle 3"/>
          <p:cNvSpPr>
            <a:spLocks noGrp="1" noChangeArrowheads="1"/>
          </p:cNvSpPr>
          <p:nvPr>
            <p:ph type="body" idx="1"/>
          </p:nvPr>
        </p:nvSpPr>
        <p:spPr>
          <a:xfrm>
            <a:off x="930454" y="4410657"/>
            <a:ext cx="5124094" cy="4176292"/>
          </a:xfrm>
          <a:noFill/>
          <a:ln/>
        </p:spPr>
        <p:txBody>
          <a:bodyPr lIns="87763" tIns="43881" rIns="87763" bIns="43881"/>
          <a:lstStyle/>
          <a:p>
            <a:pPr eaLnBrk="1" hangingPunct="1"/>
            <a:r>
              <a:rPr lang="en-US" dirty="0"/>
              <a:t>We have established that we need to figure out a way to ensure that the</a:t>
            </a:r>
            <a:r>
              <a:rPr lang="en-US" baseline="0" dirty="0"/>
              <a:t> parking program is self-sufficient – that we aren’t using limited general fund dollars to pay for our parking system when we have so many other priorities (education and public safety, just to name two very important ones)</a:t>
            </a:r>
          </a:p>
          <a:p>
            <a:pPr eaLnBrk="1" hangingPunct="1"/>
            <a:endParaRPr lang="en-US" baseline="0" dirty="0"/>
          </a:p>
          <a:p>
            <a:pPr eaLnBrk="1" hangingPunct="1"/>
            <a:r>
              <a:rPr lang="en-US" dirty="0"/>
              <a:t>If</a:t>
            </a:r>
            <a:r>
              <a:rPr lang="en-US" baseline="0" dirty="0"/>
              <a:t> we wanted to build parking – what would it take to ensure that it wouldn’t be a further drain on our general fund?</a:t>
            </a:r>
            <a:endParaRPr lang="en-US" dirty="0"/>
          </a:p>
        </p:txBody>
      </p:sp>
    </p:spTree>
    <p:extLst>
      <p:ext uri="{BB962C8B-B14F-4D97-AF65-F5344CB8AC3E}">
        <p14:creationId xmlns:p14="http://schemas.microsoft.com/office/powerpoint/2010/main" val="3913338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7EE92-0FE7-409B-861B-844B2479FC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03" name="Rectangle 2"/>
          <p:cNvSpPr>
            <a:spLocks noGrp="1" noRot="1" noChangeAspect="1" noChangeArrowheads="1" noTextEdit="1"/>
          </p:cNvSpPr>
          <p:nvPr>
            <p:ph type="sldImg"/>
          </p:nvPr>
        </p:nvSpPr>
        <p:spPr>
          <a:xfrm>
            <a:off x="1173163" y="695325"/>
            <a:ext cx="4643437" cy="3482975"/>
          </a:xfrm>
          <a:ln/>
        </p:spPr>
      </p:sp>
      <p:sp>
        <p:nvSpPr>
          <p:cNvPr id="102404" name="Rectangle 3"/>
          <p:cNvSpPr>
            <a:spLocks noGrp="1" noChangeArrowheads="1"/>
          </p:cNvSpPr>
          <p:nvPr>
            <p:ph type="body" idx="1"/>
          </p:nvPr>
        </p:nvSpPr>
        <p:spPr>
          <a:noFill/>
          <a:ln/>
        </p:spPr>
        <p:txBody>
          <a:bodyPr lIns="87627" tIns="43814" rIns="87627" bIns="43814"/>
          <a:lstStyle/>
          <a:p>
            <a:pPr eaLnBrk="1" hangingPunct="1"/>
            <a:r>
              <a:rPr lang="en-US" sz="2000" dirty="0"/>
              <a:t>It would cost $335</a:t>
            </a:r>
            <a:r>
              <a:rPr lang="en-US" sz="2000" baseline="0" dirty="0"/>
              <a:t>/month, every single month for the expected 35-year useful lifetime of the parking garage, to recoup the costs of building and maintaining a new parking garage. However, here in Walton County, new garages are only needed during the peak season. If new garages are used for only 3 months out of the year, then the cost per space per month is actually four times higher. That’s more than $1200 per parking space per month, every single month for the expected 35-year useful lifetime of the new garage. </a:t>
            </a:r>
            <a:endParaRPr lang="en-US" sz="2000" dirty="0"/>
          </a:p>
          <a:p>
            <a:pPr eaLnBrk="1" hangingPunct="1"/>
            <a:endParaRPr lang="en-US" sz="2000" dirty="0"/>
          </a:p>
        </p:txBody>
      </p:sp>
    </p:spTree>
    <p:extLst>
      <p:ext uri="{BB962C8B-B14F-4D97-AF65-F5344CB8AC3E}">
        <p14:creationId xmlns:p14="http://schemas.microsoft.com/office/powerpoint/2010/main" val="399433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6D2C1B4A-D651-4848-8B71-A859AFD81537}" type="slidenum">
              <a:rPr lang="en-US" smtClean="0"/>
              <a:pPr/>
              <a:t>2</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xfrm>
            <a:off x="1230315" y="3301958"/>
            <a:ext cx="6775450" cy="3126506"/>
          </a:xfrm>
          <a:noFill/>
          <a:ln/>
        </p:spPr>
        <p:txBody>
          <a:bodyPr lIns="87313" tIns="43655" rIns="87313" bIns="43655"/>
          <a:lstStyle/>
          <a:p>
            <a:pPr eaLnBrk="1" hangingPunct="1"/>
            <a:endParaRPr lang="en-US"/>
          </a:p>
        </p:txBody>
      </p:sp>
    </p:spTree>
    <p:extLst>
      <p:ext uri="{BB962C8B-B14F-4D97-AF65-F5344CB8AC3E}">
        <p14:creationId xmlns:p14="http://schemas.microsoft.com/office/powerpoint/2010/main" val="573757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Housing is a basic human need. Everybody needs a roof over their head.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I was a college student, I was able to afford to buy a $500 car. My friend Sebastian couldn’t afford one. So my university spent the equivalent of $50,000 in today’s money to provide me with a free parking space at my dorm. My friend Sebastian got nothing. That didn’t improve social equity. It made inequality worse. It’s better to prioritize assisting people with their basic human needs, like housing, instead of subsidizing parking.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B5295-DC76-4B9B-92E8-3197827A26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353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t>LGC Sacramento Parking Symposium July 25, 2007</a:t>
            </a:r>
          </a:p>
        </p:txBody>
      </p:sp>
      <p:sp>
        <p:nvSpPr>
          <p:cNvPr id="6" name="Rectangle 7"/>
          <p:cNvSpPr>
            <a:spLocks noGrp="1" noChangeArrowheads="1"/>
          </p:cNvSpPr>
          <p:nvPr>
            <p:ph type="sldNum" sz="quarter" idx="5"/>
          </p:nvPr>
        </p:nvSpPr>
        <p:spPr>
          <a:ln/>
        </p:spPr>
        <p:txBody>
          <a:bodyPr/>
          <a:lstStyle/>
          <a:p>
            <a:fld id="{3DE80C68-3BE4-4AF5-8777-F1F2400439CB}" type="slidenum">
              <a:rPr lang="en-US"/>
              <a:pPr/>
              <a:t>26</a:t>
            </a:fld>
            <a:endParaRPr lang="en-US"/>
          </a:p>
        </p:txBody>
      </p:sp>
      <p:sp>
        <p:nvSpPr>
          <p:cNvPr id="1375234" name="Rectangle 2"/>
          <p:cNvSpPr>
            <a:spLocks noGrp="1" noRot="1" noChangeAspect="1" noChangeArrowheads="1" noTextEdit="1"/>
          </p:cNvSpPr>
          <p:nvPr>
            <p:ph type="sldImg"/>
          </p:nvPr>
        </p:nvSpPr>
        <p:spPr>
          <a:xfrm>
            <a:off x="1173163" y="696913"/>
            <a:ext cx="4641850" cy="3481387"/>
          </a:xfrm>
          <a:ln/>
        </p:spPr>
      </p:sp>
      <p:sp>
        <p:nvSpPr>
          <p:cNvPr id="1375235" name="Rectangle 3"/>
          <p:cNvSpPr>
            <a:spLocks noGrp="1" noChangeArrowheads="1"/>
          </p:cNvSpPr>
          <p:nvPr>
            <p:ph type="body" idx="1"/>
          </p:nvPr>
        </p:nvSpPr>
        <p:spPr>
          <a:xfrm>
            <a:off x="930872" y="4410161"/>
            <a:ext cx="5123257" cy="4176456"/>
          </a:xfrm>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dirty="0"/>
              <a:t>If curb parking is managed properly, minimum parking regulations can be removed citywide, even if no transit exists.</a:t>
            </a:r>
          </a:p>
          <a:p>
            <a:pPr lvl="0"/>
            <a:endParaRPr lang="en-US" sz="1800" dirty="0"/>
          </a:p>
          <a:p>
            <a:pPr lvl="0"/>
            <a:r>
              <a:rPr lang="en-US" sz="1800" dirty="0"/>
              <a:t>“Our parking policies are messed up, big time, and they have messed up our transportation system, our cities, our environment, and our economy.  The costs are often hidden and hard to trace to parking policies, but the damage is hard to overestimate.  Nevertheless, there is a bright side to this mess:  better policies can produce enormous improvements.  We can stop doing harm, and start doing some good for cities, the environment, and the economy.  Here are three recommended reforms.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Each one of these three is the exact  opposite of what we are now doing.  Most curb parking is free, the paltry revenue we collect goes into the general fund, and we require off-street parking for every land use.  But cities have dramatically changed courses before. </a:t>
            </a:r>
            <a:r>
              <a:rPr lang="en-US" sz="1800" dirty="0" err="1"/>
              <a:t>Highrise</a:t>
            </a:r>
            <a:r>
              <a:rPr lang="en-US" sz="1800" dirty="0"/>
              <a:t> public housing projects were once state-of-the-art, but many cities have demolished them.  Urban renewal was once the best hope of downtowns, but most cities have abandoned it in favor of historic preservation.  Similarly, some cities have shifted from minimum parking requirements to parking caps, and other cities may follow.  We do eventually recognize our mistakes, and we may some day condemn off-street parking requirements just as we now condemn the public housing and urban renewal disasters of the 20</a:t>
            </a:r>
            <a:r>
              <a:rPr lang="en-US" sz="1800" baseline="30000" dirty="0"/>
              <a:t>th</a:t>
            </a:r>
            <a:r>
              <a:rPr lang="en-US" sz="1800" dirty="0"/>
              <a:t> century.  I hope so.” – Donald Shoup</a:t>
            </a:r>
          </a:p>
          <a:p>
            <a:pPr lvl="0"/>
            <a:endParaRPr lang="en-US" sz="1800" dirty="0"/>
          </a:p>
        </p:txBody>
      </p:sp>
    </p:spTree>
    <p:extLst>
      <p:ext uri="{BB962C8B-B14F-4D97-AF65-F5344CB8AC3E}">
        <p14:creationId xmlns:p14="http://schemas.microsoft.com/office/powerpoint/2010/main" val="2002087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normAutofit/>
          </a:bodyPr>
          <a:lstStyle/>
          <a:p>
            <a:r>
              <a:rPr lang="en-US" sz="1000" dirty="0"/>
              <a:t>Another example – a city a</a:t>
            </a:r>
            <a:r>
              <a:rPr lang="en-US" sz="1000" baseline="0" dirty="0"/>
              <a:t> bit more like ours, Ventura</a:t>
            </a:r>
          </a:p>
          <a:p>
            <a:pPr marL="171450" indent="-171450">
              <a:buFont typeface="Arial" panose="020B0604020202020204" pitchFamily="34" charset="0"/>
              <a:buChar char="•"/>
            </a:pPr>
            <a:r>
              <a:rPr lang="en-US" sz="1000" baseline="0" dirty="0"/>
              <a:t>Only installed meters on the few blocks where parking was reliability a big pain (like us – only a portion of their downtown had really difficult parking conditions)</a:t>
            </a:r>
          </a:p>
          <a:p>
            <a:pPr marL="171450" indent="-171450">
              <a:buFont typeface="Arial" panose="020B0604020202020204" pitchFamily="34" charset="0"/>
              <a:buChar char="•"/>
            </a:pPr>
            <a:r>
              <a:rPr lang="en-US" sz="1000" baseline="0" dirty="0"/>
              <a:t>Used performance-based pricing</a:t>
            </a:r>
          </a:p>
          <a:p>
            <a:pPr marL="171450" indent="-171450">
              <a:buFont typeface="Arial" panose="020B0604020202020204" pitchFamily="34" charset="0"/>
              <a:buChar char="•"/>
            </a:pPr>
            <a:r>
              <a:rPr lang="en-US" sz="1000" baseline="0" dirty="0"/>
              <a:t>Took off time limits – again, if there are one or two spaces available, it doesn’t really matter how long your neighbor has been there</a:t>
            </a:r>
            <a:endParaRPr lang="en-US" sz="1000" dirty="0"/>
          </a:p>
          <a:p>
            <a:endParaRPr lang="en-US" sz="1000" dirty="0"/>
          </a:p>
          <a:p>
            <a:r>
              <a:rPr lang="en-US" sz="1000" dirty="0"/>
              <a:t>For more info: http://www.cityofventura.net/pw/transportation/parking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670209-5CA4-4252-A72F-98226394F7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3187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Results</a:t>
            </a:r>
          </a:p>
          <a:p>
            <a:pPr marL="171450" indent="-171450">
              <a:buFont typeface="Arial" panose="020B0604020202020204" pitchFamily="34" charset="0"/>
              <a:buChar char="•"/>
            </a:pPr>
            <a:r>
              <a:rPr lang="en-US" sz="1200" dirty="0"/>
              <a:t>Still pretty modest parking fees</a:t>
            </a:r>
          </a:p>
          <a:p>
            <a:pPr marL="171450" indent="-171450">
              <a:buFont typeface="Arial" panose="020B0604020202020204" pitchFamily="34" charset="0"/>
              <a:buChar char="•"/>
            </a:pPr>
            <a:r>
              <a:rPr lang="en-US" sz="1200" dirty="0"/>
              <a:t>Meters</a:t>
            </a:r>
            <a:r>
              <a:rPr lang="en-US" sz="1200" baseline="0" dirty="0"/>
              <a:t> run throughout the period in which there’s a good amount of demand – 10 a.m.-9 p.m.</a:t>
            </a:r>
          </a:p>
          <a:p>
            <a:pPr marL="171450" indent="-171450">
              <a:buFont typeface="Arial" panose="020B0604020202020204" pitchFamily="34" charset="0"/>
              <a:buChar char="•"/>
            </a:pPr>
            <a:r>
              <a:rPr lang="en-US" sz="1200" baseline="0" dirty="0"/>
              <a:t>Raises a good amount of revenue, which can only be used to improve downtown</a:t>
            </a:r>
          </a:p>
          <a:p>
            <a:pPr marL="171450" indent="-171450">
              <a:buFont typeface="Arial" panose="020B0604020202020204" pitchFamily="34" charset="0"/>
              <a:buChar char="•"/>
            </a:pPr>
            <a:r>
              <a:rPr lang="en-US" sz="1200" baseline="0" dirty="0"/>
              <a:t>One thing they used money for – additional police officer and cadets, and their presence in turn reduced crime significantly</a:t>
            </a:r>
            <a:endParaRPr lang="en-US" sz="1200" dirty="0"/>
          </a:p>
          <a:p>
            <a:endParaRPr lang="en-US" sz="1200" dirty="0"/>
          </a:p>
          <a:p>
            <a:r>
              <a:rPr lang="en-US" sz="1200" b="0" i="1" dirty="0"/>
              <a:t>From the website (for reference only)</a:t>
            </a:r>
          </a:p>
          <a:p>
            <a:r>
              <a:rPr lang="en-US" sz="1200" b="0" dirty="0"/>
              <a:t>All net revenue generated from the pay stations is directed back into the Downtown and can be spent on the following:</a:t>
            </a:r>
          </a:p>
          <a:p>
            <a:r>
              <a:rPr lang="en-US" sz="1200" dirty="0"/>
              <a:t> </a:t>
            </a:r>
          </a:p>
          <a:p>
            <a:r>
              <a:rPr lang="en-US" sz="1200" dirty="0"/>
              <a:t>Enhanced Police Services</a:t>
            </a:r>
          </a:p>
          <a:p>
            <a:r>
              <a:rPr lang="en-US" sz="1200" dirty="0"/>
              <a:t>Increased Maintenance</a:t>
            </a:r>
          </a:p>
          <a:p>
            <a:r>
              <a:rPr lang="en-US" sz="1200" dirty="0"/>
              <a:t>Landscaping</a:t>
            </a:r>
          </a:p>
          <a:p>
            <a:r>
              <a:rPr lang="en-US" sz="1200" dirty="0"/>
              <a:t>Parking equipment</a:t>
            </a:r>
          </a:p>
          <a:p>
            <a:r>
              <a:rPr lang="en-US" sz="1200" dirty="0"/>
              <a:t>Parking structures</a:t>
            </a:r>
          </a:p>
          <a:p>
            <a:r>
              <a:rPr lang="en-US" sz="1200" dirty="0"/>
              <a:t>Pedestrian linkages</a:t>
            </a:r>
          </a:p>
          <a:p>
            <a:r>
              <a:rPr lang="en-US" sz="1200" dirty="0"/>
              <a:t>Street furniture</a:t>
            </a:r>
          </a:p>
          <a:p>
            <a:r>
              <a:rPr lang="en-US" sz="1200" dirty="0"/>
              <a:t>Street cleaning</a:t>
            </a:r>
          </a:p>
          <a:p>
            <a:r>
              <a:rPr lang="en-US" sz="1200" dirty="0"/>
              <a:t>Transportation &amp; parking planning</a:t>
            </a:r>
          </a:p>
          <a:p>
            <a:r>
              <a:rPr lang="en-US" sz="1200" dirty="0"/>
              <a:t>Transportation &amp; parking marketing and education programs</a:t>
            </a:r>
          </a:p>
          <a:p>
            <a:r>
              <a:rPr lang="en-US" sz="1200" dirty="0"/>
              <a:t>Wayfinding system</a:t>
            </a:r>
          </a:p>
          <a:p>
            <a:r>
              <a:rPr lang="en-US" sz="1200" dirty="0"/>
              <a:t>Universal Valet programs</a:t>
            </a:r>
          </a:p>
          <a:p>
            <a:endParaRPr lang="en-US" dirty="0"/>
          </a:p>
        </p:txBody>
      </p:sp>
      <p:sp>
        <p:nvSpPr>
          <p:cNvPr id="4" name="Slide Number Placeholder 3"/>
          <p:cNvSpPr>
            <a:spLocks noGrp="1"/>
          </p:cNvSpPr>
          <p:nvPr>
            <p:ph type="sldNum" sz="quarter" idx="5"/>
          </p:nvPr>
        </p:nvSpPr>
        <p:spPr/>
        <p:txBody>
          <a:bodyPr/>
          <a:lstStyle/>
          <a:p>
            <a:fld id="{BB4D6C8D-4D43-4D35-97F3-CAF1A1CC275C}" type="slidenum">
              <a:rPr lang="en-US" smtClean="0"/>
              <a:t>28</a:t>
            </a:fld>
            <a:endParaRPr lang="en-US"/>
          </a:p>
        </p:txBody>
      </p:sp>
    </p:spTree>
    <p:extLst>
      <p:ext uri="{BB962C8B-B14F-4D97-AF65-F5344CB8AC3E}">
        <p14:creationId xmlns:p14="http://schemas.microsoft.com/office/powerpoint/2010/main" val="123584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1397000" y="1154113"/>
            <a:ext cx="4156075" cy="3117850"/>
          </a:xfrm>
          <a:ln/>
        </p:spPr>
      </p:sp>
      <p:sp>
        <p:nvSpPr>
          <p:cNvPr id="46083" name="Notes Placeholder 2"/>
          <p:cNvSpPr>
            <a:spLocks noGrp="1"/>
          </p:cNvSpPr>
          <p:nvPr>
            <p:ph type="body" idx="1"/>
          </p:nvPr>
        </p:nvSpPr>
        <p:spPr>
          <a:noFill/>
          <a:ln/>
        </p:spPr>
        <p:txBody>
          <a:bodyPr>
            <a:normAutofit/>
          </a:bodyPr>
          <a:lstStyle/>
          <a:p>
            <a:r>
              <a:rPr lang="en-US" dirty="0"/>
              <a:t>Performance-based</a:t>
            </a:r>
            <a:r>
              <a:rPr lang="en-US" baseline="0" dirty="0"/>
              <a:t> pricing – </a:t>
            </a:r>
          </a:p>
          <a:p>
            <a:pPr marL="228600" indent="-228600">
              <a:buAutoNum type="arabicParenR"/>
            </a:pPr>
            <a:r>
              <a:rPr lang="en-US" baseline="0" dirty="0"/>
              <a:t>Set a performance target: Aim to have one or two spots per block available at all times (65-85% occupancy)</a:t>
            </a:r>
          </a:p>
          <a:p>
            <a:pPr marL="228600" indent="-228600">
              <a:buAutoNum type="arabicParenR"/>
            </a:pPr>
            <a:r>
              <a:rPr lang="en-US" baseline="0" dirty="0"/>
              <a:t>Adjust prices regularly (monthly, quarterly) to get occupancy into the target range – lower prices when occupancy is lower than 65% to encourage people to park there, raise prices when </a:t>
            </a:r>
            <a:r>
              <a:rPr lang="en-US" baseline="0" dirty="0" err="1"/>
              <a:t>occ</a:t>
            </a:r>
            <a:r>
              <a:rPr lang="en-US" baseline="0" dirty="0"/>
              <a:t> is above 85% to discourage one or two people from parking there</a:t>
            </a:r>
          </a:p>
          <a:p>
            <a:pPr marL="685800" lvl="1" indent="-228600">
              <a:buFont typeface="Arial" panose="020B0604020202020204" pitchFamily="34" charset="0"/>
              <a:buChar char="•"/>
            </a:pPr>
            <a:r>
              <a:rPr lang="en-US" baseline="0" dirty="0"/>
              <a:t>Gradual adjustments only – max of $.25 during price changes (or no change in price if not needed</a:t>
            </a:r>
            <a:endParaRPr lang="en-US" dirty="0"/>
          </a:p>
        </p:txBody>
      </p:sp>
      <p:sp>
        <p:nvSpPr>
          <p:cNvPr id="46084"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B3340-7AE2-4788-8DA7-9CCCDEF894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9783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xfrm>
            <a:off x="1397000" y="1154113"/>
            <a:ext cx="4156075" cy="3117850"/>
          </a:xfrm>
          <a:ln/>
        </p:spPr>
      </p:sp>
      <p:sp>
        <p:nvSpPr>
          <p:cNvPr id="157699" name="Notes Placeholder 2"/>
          <p:cNvSpPr>
            <a:spLocks noGrp="1"/>
          </p:cNvSpPr>
          <p:nvPr>
            <p:ph type="body" idx="1"/>
          </p:nvPr>
        </p:nvSpPr>
        <p:spPr>
          <a:noFill/>
          <a:ln/>
        </p:spPr>
        <p:txBody>
          <a:bodyPr>
            <a:normAutofit fontScale="32500" lnSpcReduction="20000"/>
          </a:bodyPr>
          <a:lstStyle/>
          <a:p>
            <a:r>
              <a:rPr lang="en-US" sz="1200" b="0" kern="1200" cap="none" dirty="0">
                <a:solidFill>
                  <a:schemeClr val="tx1"/>
                </a:solidFill>
                <a:latin typeface="Times New Roman" pitchFamily="18" charset="0"/>
                <a:ea typeface="+mn-ea"/>
                <a:cs typeface="+mn-cs"/>
              </a:rPr>
              <a:t>Ventura</a:t>
            </a:r>
            <a:r>
              <a:rPr lang="en-US" sz="1200" b="0" kern="1200" cap="none" baseline="0" dirty="0">
                <a:solidFill>
                  <a:schemeClr val="tx1"/>
                </a:solidFill>
                <a:latin typeface="Times New Roman" pitchFamily="18" charset="0"/>
                <a:ea typeface="+mn-ea"/>
                <a:cs typeface="+mn-cs"/>
              </a:rPr>
              <a:t>’s mayor had immediate praise for the change</a:t>
            </a:r>
            <a:endParaRPr lang="en-US" sz="1200" b="0" kern="1200" cap="none" dirty="0">
              <a:solidFill>
                <a:schemeClr val="tx1"/>
              </a:solidFill>
              <a:latin typeface="Times New Roman" pitchFamily="18" charset="0"/>
              <a:ea typeface="+mn-ea"/>
              <a:cs typeface="+mn-cs"/>
            </a:endParaRPr>
          </a:p>
          <a:p>
            <a:endParaRPr lang="en-US" sz="1200" b="1" kern="1200" cap="all" dirty="0">
              <a:solidFill>
                <a:schemeClr val="tx1"/>
              </a:solidFill>
              <a:latin typeface="Times New Roman" pitchFamily="18" charset="0"/>
              <a:ea typeface="+mn-ea"/>
              <a:cs typeface="+mn-cs"/>
            </a:endParaRPr>
          </a:p>
          <a:p>
            <a:r>
              <a:rPr lang="en-US" sz="1200" b="1" i="1" kern="1200" cap="none" dirty="0">
                <a:solidFill>
                  <a:schemeClr val="tx1"/>
                </a:solidFill>
                <a:latin typeface="Times New Roman" pitchFamily="18" charset="0"/>
                <a:ea typeface="+mn-ea"/>
                <a:cs typeface="+mn-cs"/>
              </a:rPr>
              <a:t>ORIGINAL STORY (for reference only)</a:t>
            </a:r>
          </a:p>
          <a:p>
            <a:endParaRPr lang="en-US" sz="1200" b="1" kern="1200" cap="all" dirty="0">
              <a:solidFill>
                <a:schemeClr val="tx1"/>
              </a:solidFill>
              <a:latin typeface="Times New Roman" pitchFamily="18" charset="0"/>
              <a:ea typeface="+mn-ea"/>
              <a:cs typeface="+mn-cs"/>
            </a:endParaRPr>
          </a:p>
          <a:p>
            <a:r>
              <a:rPr lang="en-US" sz="1200" b="1" kern="1200" cap="all" dirty="0">
                <a:solidFill>
                  <a:schemeClr val="tx1"/>
                </a:solidFill>
                <a:latin typeface="Times New Roman" pitchFamily="18" charset="0"/>
                <a:ea typeface="+mn-ea"/>
                <a:cs typeface="+mn-cs"/>
              </a:rPr>
              <a:t>Tuesday, September 14, 2010</a:t>
            </a:r>
          </a:p>
          <a:p>
            <a:r>
              <a:rPr lang="en-US" sz="1200" b="1" kern="1200" dirty="0">
                <a:solidFill>
                  <a:schemeClr val="tx1"/>
                </a:solidFill>
                <a:latin typeface="Times New Roman" pitchFamily="18" charset="0"/>
                <a:ea typeface="+mn-ea"/>
                <a:cs typeface="+mn-cs"/>
                <a:hlinkClick r:id="rId3"/>
              </a:rPr>
              <a:t>Parking Management That Actually Manages Parking</a:t>
            </a:r>
            <a:r>
              <a:rPr lang="en-US" sz="1200" b="1" kern="1200" dirty="0">
                <a:solidFill>
                  <a:schemeClr val="tx1"/>
                </a:solidFill>
                <a:latin typeface="Times New Roman" pitchFamily="18" charset="0"/>
                <a:ea typeface="+mn-ea"/>
                <a:cs typeface="+mn-cs"/>
              </a:rPr>
              <a:t> </a:t>
            </a:r>
          </a:p>
          <a:p>
            <a:r>
              <a:rPr lang="en-US" sz="1200" kern="1200" dirty="0">
                <a:solidFill>
                  <a:schemeClr val="tx1"/>
                </a:solidFill>
                <a:latin typeface="Times New Roman" pitchFamily="18" charset="0"/>
                <a:ea typeface="+mn-ea"/>
                <a:cs typeface="+mn-cs"/>
              </a:rPr>
              <a:t>At about 10:30 this morning, I step out of my office at the corner of </a:t>
            </a:r>
            <a:r>
              <a:rPr lang="en-US" sz="1200" kern="1200" dirty="0" err="1">
                <a:solidFill>
                  <a:schemeClr val="tx1"/>
                </a:solidFill>
                <a:latin typeface="Times New Roman" pitchFamily="18" charset="0"/>
                <a:ea typeface="+mn-ea"/>
                <a:cs typeface="+mn-cs"/>
              </a:rPr>
              <a:t>Poli</a:t>
            </a:r>
            <a:r>
              <a:rPr lang="en-US" sz="1200" kern="1200" dirty="0">
                <a:solidFill>
                  <a:schemeClr val="tx1"/>
                </a:solidFill>
                <a:latin typeface="Times New Roman" pitchFamily="18" charset="0"/>
                <a:ea typeface="+mn-ea"/>
                <a:cs typeface="+mn-cs"/>
              </a:rPr>
              <a:t> and Oak and walk down Oak Street to get a cup of coffee at Palermo. Almost immediately, I notice something different.</a:t>
            </a:r>
            <a:br>
              <a:rPr lang="en-US" sz="1200" kern="1200" dirty="0">
                <a:solidFill>
                  <a:schemeClr val="tx1"/>
                </a:solidFill>
                <a:latin typeface="Times New Roman" pitchFamily="18" charset="0"/>
                <a:ea typeface="+mn-ea"/>
                <a:cs typeface="+mn-cs"/>
              </a:rPr>
            </a:br>
            <a:br>
              <a:rPr lang="en-US" sz="1200" kern="1200" dirty="0">
                <a:solidFill>
                  <a:schemeClr val="tx1"/>
                </a:solidFill>
                <a:latin typeface="Times New Roman" pitchFamily="18" charset="0"/>
                <a:ea typeface="+mn-ea"/>
                <a:cs typeface="+mn-cs"/>
              </a:rPr>
            </a:br>
            <a:r>
              <a:rPr lang="en-US" sz="1200" kern="1200" dirty="0">
                <a:solidFill>
                  <a:schemeClr val="tx1"/>
                </a:solidFill>
                <a:latin typeface="Times New Roman" pitchFamily="18" charset="0"/>
                <a:ea typeface="+mn-ea"/>
                <a:cs typeface="+mn-cs"/>
              </a:rPr>
              <a:t>The parking lot on Oak Street, usually two-thirds empty in the morning, is mostly full. And the on-street parking spaces along Oak and Main Street, which are mostly occupied on a typical morning at this time, are mostly vacant.</a:t>
            </a:r>
            <a:br>
              <a:rPr lang="en-US" sz="1200" kern="1200" dirty="0">
                <a:solidFill>
                  <a:schemeClr val="tx1"/>
                </a:solidFill>
                <a:latin typeface="Times New Roman" pitchFamily="18" charset="0"/>
                <a:ea typeface="+mn-ea"/>
                <a:cs typeface="+mn-cs"/>
              </a:rPr>
            </a:br>
            <a:br>
              <a:rPr lang="en-US" sz="1200" kern="1200" dirty="0">
                <a:solidFill>
                  <a:schemeClr val="tx1"/>
                </a:solidFill>
                <a:latin typeface="Times New Roman" pitchFamily="18" charset="0"/>
                <a:ea typeface="+mn-ea"/>
                <a:cs typeface="+mn-cs"/>
              </a:rPr>
            </a:br>
            <a:r>
              <a:rPr lang="en-US" sz="1200" kern="1200" dirty="0">
                <a:solidFill>
                  <a:schemeClr val="tx1"/>
                </a:solidFill>
                <a:latin typeface="Times New Roman" pitchFamily="18" charset="0"/>
                <a:ea typeface="+mn-ea"/>
                <a:cs typeface="+mn-cs"/>
              </a:rPr>
              <a:t>It takes me a moment before I realized why: The paid parking portion of our downtown </a:t>
            </a:r>
            <a:r>
              <a:rPr lang="en-US" sz="1200" kern="1200" dirty="0">
                <a:solidFill>
                  <a:schemeClr val="tx1"/>
                </a:solidFill>
                <a:latin typeface="Times New Roman" pitchFamily="18" charset="0"/>
                <a:ea typeface="+mn-ea"/>
                <a:cs typeface="+mn-cs"/>
                <a:hlinkClick r:id="rId4"/>
              </a:rPr>
              <a:t>parking management program </a:t>
            </a:r>
            <a:r>
              <a:rPr lang="en-US" sz="1200" kern="1200" dirty="0">
                <a:solidFill>
                  <a:schemeClr val="tx1"/>
                </a:solidFill>
                <a:latin typeface="Times New Roman" pitchFamily="18" charset="0"/>
                <a:ea typeface="+mn-ea"/>
                <a:cs typeface="+mn-cs"/>
              </a:rPr>
              <a:t>had gone into effect at 10 a.m., and it was already showing results. People who park all day downtown have moved into the lots and the upper levels of the parking garage. Spaces on the street are now available for shoppers, diners, and others who were running short-term errands. In other words, only 30 minutes after we instituted the parking management program, it is working.</a:t>
            </a:r>
            <a:br>
              <a:rPr lang="en-US" sz="1200" kern="1200" dirty="0">
                <a:solidFill>
                  <a:schemeClr val="tx1"/>
                </a:solidFill>
                <a:latin typeface="Times New Roman" pitchFamily="18" charset="0"/>
                <a:ea typeface="+mn-ea"/>
                <a:cs typeface="+mn-cs"/>
              </a:rPr>
            </a:br>
            <a:br>
              <a:rPr lang="en-US" sz="1200" kern="1200" dirty="0">
                <a:solidFill>
                  <a:schemeClr val="tx1"/>
                </a:solidFill>
                <a:latin typeface="Times New Roman" pitchFamily="18" charset="0"/>
                <a:ea typeface="+mn-ea"/>
                <a:cs typeface="+mn-cs"/>
              </a:rPr>
            </a:br>
            <a:r>
              <a:rPr lang="en-US" sz="1200" kern="1200" dirty="0">
                <a:solidFill>
                  <a:schemeClr val="tx1"/>
                </a:solidFill>
                <a:latin typeface="Times New Roman" pitchFamily="18" charset="0"/>
                <a:ea typeface="+mn-ea"/>
                <a:cs typeface="+mn-cs"/>
              </a:rPr>
              <a:t>In all the discussions around town this summer about paid parking, the emphasis has always been on the "paid" part. Why is the city charging for parking downtown? Are we just being greedy? Where will the money go? Why would anyone go downtown if they have to pay to park?</a:t>
            </a:r>
            <a:br>
              <a:rPr lang="en-US" sz="1200" kern="1200" dirty="0">
                <a:solidFill>
                  <a:schemeClr val="tx1"/>
                </a:solidFill>
                <a:latin typeface="Times New Roman" pitchFamily="18" charset="0"/>
                <a:ea typeface="+mn-ea"/>
                <a:cs typeface="+mn-cs"/>
              </a:rPr>
            </a:br>
            <a:r>
              <a:rPr lang="en-US" sz="1200" kern="1200" dirty="0">
                <a:solidFill>
                  <a:schemeClr val="tx1"/>
                </a:solidFill>
                <a:latin typeface="Times New Roman" pitchFamily="18" charset="0"/>
                <a:ea typeface="+mn-ea"/>
                <a:cs typeface="+mn-cs"/>
              </a:rPr>
              <a:t>These are all fair questions. (And they all have good answers -- for example, all the parking revenue money is going to benefit downtown and not being spent elsewhere in the city.) But the questions have obscured an important goal of the paid parking, which has nothing to do with revenue. The goal is to encourage employees and other long-term parkers downtown in order to free up space on the street for shoppers. And I was stunned at how quickly our "parking management" goal was achieved.</a:t>
            </a:r>
            <a:br>
              <a:rPr lang="en-US" sz="1200" kern="1200" dirty="0">
                <a:solidFill>
                  <a:schemeClr val="tx1"/>
                </a:solidFill>
                <a:latin typeface="Times New Roman" pitchFamily="18" charset="0"/>
                <a:ea typeface="+mn-ea"/>
                <a:cs typeface="+mn-cs"/>
              </a:rPr>
            </a:br>
            <a:br>
              <a:rPr lang="en-US" sz="1200" kern="1200" dirty="0">
                <a:solidFill>
                  <a:schemeClr val="tx1"/>
                </a:solidFill>
                <a:latin typeface="Times New Roman" pitchFamily="18" charset="0"/>
                <a:ea typeface="+mn-ea"/>
                <a:cs typeface="+mn-cs"/>
              </a:rPr>
            </a:br>
            <a:r>
              <a:rPr lang="en-US" sz="1200" kern="1200" dirty="0">
                <a:solidFill>
                  <a:schemeClr val="tx1"/>
                </a:solidFill>
                <a:latin typeface="Times New Roman" pitchFamily="18" charset="0"/>
                <a:ea typeface="+mn-ea"/>
                <a:cs typeface="+mn-cs"/>
              </a:rPr>
              <a:t>All day, we have a dozen or so police officers, public works officials, police cadets, and police volunteers downtown assisting people. When I go out again at lunchtime, the street spaces are beginning to fill up -- and everywhere I look, somebody from the city is helping a downtown shopper figure out how to use the new machines. But the point is still clear: The on-street spaces are gradually filling up with people who had come downtown to shop.</a:t>
            </a:r>
            <a:br>
              <a:rPr lang="en-US" sz="1200" kern="1200" dirty="0">
                <a:solidFill>
                  <a:schemeClr val="tx1"/>
                </a:solidFill>
                <a:latin typeface="Times New Roman" pitchFamily="18" charset="0"/>
                <a:ea typeface="+mn-ea"/>
                <a:cs typeface="+mn-cs"/>
              </a:rPr>
            </a:br>
            <a:br>
              <a:rPr lang="en-US" sz="1200" kern="1200" dirty="0">
                <a:solidFill>
                  <a:schemeClr val="tx1"/>
                </a:solidFill>
                <a:latin typeface="Times New Roman" pitchFamily="18" charset="0"/>
                <a:ea typeface="+mn-ea"/>
                <a:cs typeface="+mn-cs"/>
              </a:rPr>
            </a:br>
            <a:r>
              <a:rPr lang="en-US" sz="1200" kern="1200" dirty="0">
                <a:solidFill>
                  <a:schemeClr val="tx1"/>
                </a:solidFill>
                <a:latin typeface="Times New Roman" pitchFamily="18" charset="0"/>
                <a:ea typeface="+mn-ea"/>
                <a:cs typeface="+mn-cs"/>
              </a:rPr>
              <a:t>In the months leading up to the inauguration of paid parking, I kept hearing stories about how downtown employees were hogging the </a:t>
            </a:r>
            <a:r>
              <a:rPr lang="en-US" sz="1200" kern="1200" dirty="0" err="1">
                <a:solidFill>
                  <a:schemeClr val="tx1"/>
                </a:solidFill>
                <a:latin typeface="Times New Roman" pitchFamily="18" charset="0"/>
                <a:ea typeface="+mn-ea"/>
                <a:cs typeface="+mn-cs"/>
              </a:rPr>
              <a:t>onstreet</a:t>
            </a:r>
            <a:r>
              <a:rPr lang="en-US" sz="1200" kern="1200" dirty="0">
                <a:solidFill>
                  <a:schemeClr val="tx1"/>
                </a:solidFill>
                <a:latin typeface="Times New Roman" pitchFamily="18" charset="0"/>
                <a:ea typeface="+mn-ea"/>
                <a:cs typeface="+mn-cs"/>
              </a:rPr>
              <a:t> spaces. I heard that some merchants told their employees to park on the street -- but a block away, so as not to take up parking in front of the store. I heard that some businesses and employees erase the chalk marks that our parking enforcement folks put on their tires. I heard that some business owners give their employees a few minutes off every two hours to move their cars.</a:t>
            </a:r>
            <a:br>
              <a:rPr lang="en-US" sz="1200" kern="1200" dirty="0">
                <a:solidFill>
                  <a:schemeClr val="tx1"/>
                </a:solidFill>
                <a:latin typeface="Times New Roman" pitchFamily="18" charset="0"/>
                <a:ea typeface="+mn-ea"/>
                <a:cs typeface="+mn-cs"/>
              </a:rPr>
            </a:br>
            <a:br>
              <a:rPr lang="en-US" sz="1200" kern="1200" dirty="0">
                <a:solidFill>
                  <a:schemeClr val="tx1"/>
                </a:solidFill>
                <a:latin typeface="Times New Roman" pitchFamily="18" charset="0"/>
                <a:ea typeface="+mn-ea"/>
                <a:cs typeface="+mn-cs"/>
              </a:rPr>
            </a:br>
            <a:r>
              <a:rPr lang="en-US" sz="1200" kern="1200" dirty="0">
                <a:solidFill>
                  <a:schemeClr val="tx1"/>
                </a:solidFill>
                <a:latin typeface="Times New Roman" pitchFamily="18" charset="0"/>
                <a:ea typeface="+mn-ea"/>
                <a:cs typeface="+mn-cs"/>
              </a:rPr>
              <a:t>Frankly, I wasn't sure if I believed all these stories. After all, why would any merchant park in front of their own store? Why would you deal with all the hassles to park on the street -- erasing chalk, moving cars -- when there's free parking in city lots a half-block away? It seemed ridiculous to me. But the lesson from today is that it's not ridiculous. Obviously, what's been happening is that employees have been parking on the street and now they are parking in the lots.</a:t>
            </a:r>
            <a:br>
              <a:rPr lang="en-US" sz="1200" kern="1200" dirty="0">
                <a:solidFill>
                  <a:schemeClr val="tx1"/>
                </a:solidFill>
                <a:latin typeface="Times New Roman" pitchFamily="18" charset="0"/>
                <a:ea typeface="+mn-ea"/>
                <a:cs typeface="+mn-cs"/>
              </a:rPr>
            </a:br>
            <a:br>
              <a:rPr lang="en-US" sz="1200" kern="1200" dirty="0">
                <a:solidFill>
                  <a:schemeClr val="tx1"/>
                </a:solidFill>
                <a:latin typeface="Times New Roman" pitchFamily="18" charset="0"/>
                <a:ea typeface="+mn-ea"/>
                <a:cs typeface="+mn-cs"/>
              </a:rPr>
            </a:br>
            <a:r>
              <a:rPr lang="en-US" sz="1200" kern="1200" dirty="0">
                <a:solidFill>
                  <a:schemeClr val="tx1"/>
                </a:solidFill>
                <a:latin typeface="Times New Roman" pitchFamily="18" charset="0"/>
                <a:ea typeface="+mn-ea"/>
                <a:cs typeface="+mn-cs"/>
              </a:rPr>
              <a:t>At about 3 pm, I decide it is time for another cup of coffee at Palermo, partly just to see what was going on. By now most of the </a:t>
            </a:r>
            <a:r>
              <a:rPr lang="en-US" sz="1200" kern="1200" dirty="0" err="1">
                <a:solidFill>
                  <a:schemeClr val="tx1"/>
                </a:solidFill>
                <a:latin typeface="Times New Roman" pitchFamily="18" charset="0"/>
                <a:ea typeface="+mn-ea"/>
                <a:cs typeface="+mn-cs"/>
              </a:rPr>
              <a:t>onstreet</a:t>
            </a:r>
            <a:r>
              <a:rPr lang="en-US" sz="1200" kern="1200" dirty="0">
                <a:solidFill>
                  <a:schemeClr val="tx1"/>
                </a:solidFill>
                <a:latin typeface="Times New Roman" pitchFamily="18" charset="0"/>
                <a:ea typeface="+mn-ea"/>
                <a:cs typeface="+mn-cs"/>
              </a:rPr>
              <a:t> spaces are taken -- but the police volunteers and cadets are still around. A woman </a:t>
            </a:r>
            <a:r>
              <a:rPr lang="en-US" sz="1200" kern="1200" dirty="0" err="1">
                <a:solidFill>
                  <a:schemeClr val="tx1"/>
                </a:solidFill>
                <a:latin typeface="Times New Roman" pitchFamily="18" charset="0"/>
                <a:ea typeface="+mn-ea"/>
                <a:cs typeface="+mn-cs"/>
              </a:rPr>
              <a:t>wanderes</a:t>
            </a:r>
            <a:r>
              <a:rPr lang="en-US" sz="1200" kern="1200" dirty="0">
                <a:solidFill>
                  <a:schemeClr val="tx1"/>
                </a:solidFill>
                <a:latin typeface="Times New Roman" pitchFamily="18" charset="0"/>
                <a:ea typeface="+mn-ea"/>
                <a:cs typeface="+mn-cs"/>
              </a:rPr>
              <a:t> past Palermo and asks me if I know how to use the machines. I start to help her (she seems tickled pink that the mayor is helping her) when a fresh-faced police cadet comes up and does a better job of explaining it.</a:t>
            </a:r>
            <a:br>
              <a:rPr lang="en-US" sz="1200" kern="1200" dirty="0">
                <a:solidFill>
                  <a:schemeClr val="tx1"/>
                </a:solidFill>
                <a:latin typeface="Times New Roman" pitchFamily="18" charset="0"/>
                <a:ea typeface="+mn-ea"/>
                <a:cs typeface="+mn-cs"/>
              </a:rPr>
            </a:br>
            <a:br>
              <a:rPr lang="en-US" sz="1200" kern="1200" dirty="0">
                <a:solidFill>
                  <a:schemeClr val="tx1"/>
                </a:solidFill>
                <a:latin typeface="Times New Roman" pitchFamily="18" charset="0"/>
                <a:ea typeface="+mn-ea"/>
                <a:cs typeface="+mn-cs"/>
              </a:rPr>
            </a:br>
            <a:r>
              <a:rPr lang="en-US" sz="1200" kern="1200" dirty="0">
                <a:solidFill>
                  <a:schemeClr val="tx1"/>
                </a:solidFill>
                <a:latin typeface="Times New Roman" pitchFamily="18" charset="0"/>
                <a:ea typeface="+mn-ea"/>
                <a:cs typeface="+mn-cs"/>
              </a:rPr>
              <a:t>Anybody's first impulse, I think, is that paying for parking is a bad thing. But upon reflection, a lot of folks -- merchants and shoppers alike -- have come around to the idea that it can be a good thing.</a:t>
            </a:r>
            <a:br>
              <a:rPr lang="en-US" sz="1200" kern="1200" dirty="0">
                <a:solidFill>
                  <a:schemeClr val="tx1"/>
                </a:solidFill>
                <a:latin typeface="Times New Roman" pitchFamily="18" charset="0"/>
                <a:ea typeface="+mn-ea"/>
                <a:cs typeface="+mn-cs"/>
              </a:rPr>
            </a:br>
            <a:br>
              <a:rPr lang="en-US" sz="1200" kern="1200" dirty="0">
                <a:solidFill>
                  <a:schemeClr val="tx1"/>
                </a:solidFill>
                <a:latin typeface="Times New Roman" pitchFamily="18" charset="0"/>
                <a:ea typeface="+mn-ea"/>
                <a:cs typeface="+mn-cs"/>
              </a:rPr>
            </a:br>
            <a:r>
              <a:rPr lang="en-US" sz="1200" kern="1200" dirty="0">
                <a:solidFill>
                  <a:schemeClr val="tx1"/>
                </a:solidFill>
                <a:latin typeface="Times New Roman" pitchFamily="18" charset="0"/>
                <a:ea typeface="+mn-ea"/>
                <a:cs typeface="+mn-cs"/>
              </a:rPr>
              <a:t>Some shoppers have complained over the past few months that parking at the mall is free, so why should they pay to park downtown? The answer -- provided by Downtown Ventura Organization board chair Dave Armstrong -- is that you're paying for access to a few hundred premium spaces. And he's right. After all, all the mall parking spaces are far away from the stores -- farther than even the most remote free lot downtown. If it was possible to drive right inside the mall and park in front of your favorite store, don't you think the mall would charge for that space? And don't you think some people who think it's worth it would pay the price? Obviously, the answer to both these questions is yes.</a:t>
            </a:r>
            <a:br>
              <a:rPr lang="en-US" sz="1200" kern="1200" dirty="0">
                <a:solidFill>
                  <a:schemeClr val="tx1"/>
                </a:solidFill>
                <a:latin typeface="Times New Roman" pitchFamily="18" charset="0"/>
                <a:ea typeface="+mn-ea"/>
                <a:cs typeface="+mn-cs"/>
              </a:rPr>
            </a:br>
            <a:br>
              <a:rPr lang="en-US" sz="1200" kern="1200" dirty="0">
                <a:solidFill>
                  <a:schemeClr val="tx1"/>
                </a:solidFill>
                <a:latin typeface="Times New Roman" pitchFamily="18" charset="0"/>
                <a:ea typeface="+mn-ea"/>
                <a:cs typeface="+mn-cs"/>
              </a:rPr>
            </a:br>
            <a:r>
              <a:rPr lang="en-US" sz="1200" kern="1200" dirty="0">
                <a:solidFill>
                  <a:schemeClr val="tx1"/>
                </a:solidFill>
                <a:latin typeface="Times New Roman" pitchFamily="18" charset="0"/>
                <a:ea typeface="+mn-ea"/>
                <a:cs typeface="+mn-cs"/>
              </a:rPr>
              <a:t>Similarly, Main Street merchants have come to see that paid parking can help them too by opening up short-term spaces close to their store. As the owner of Jersey Mike's told me today, her customers used to have to circle the block three times looking for a space or park in a faraway parking lot. Now they can park right in front of her shop for a quarter -- or a dime -- or a nickel -- while they pick up their order. Because even though it's $1 for the first hour, you can buy less time with coins. And there's less traffic on the street because there's less "cruising" for a parking space.</a:t>
            </a:r>
            <a:br>
              <a:rPr lang="en-US" sz="1200" kern="1200" dirty="0">
                <a:solidFill>
                  <a:schemeClr val="tx1"/>
                </a:solidFill>
                <a:latin typeface="Times New Roman" pitchFamily="18" charset="0"/>
                <a:ea typeface="+mn-ea"/>
                <a:cs typeface="+mn-cs"/>
              </a:rPr>
            </a:br>
            <a:br>
              <a:rPr lang="en-US" sz="1200" kern="1200" dirty="0">
                <a:solidFill>
                  <a:schemeClr val="tx1"/>
                </a:solidFill>
                <a:latin typeface="Times New Roman" pitchFamily="18" charset="0"/>
                <a:ea typeface="+mn-ea"/>
                <a:cs typeface="+mn-cs"/>
              </a:rPr>
            </a:br>
            <a:r>
              <a:rPr lang="en-US" sz="1200" kern="1200" dirty="0">
                <a:solidFill>
                  <a:schemeClr val="tx1"/>
                </a:solidFill>
                <a:latin typeface="Times New Roman" pitchFamily="18" charset="0"/>
                <a:ea typeface="+mn-ea"/>
                <a:cs typeface="+mn-cs"/>
              </a:rPr>
              <a:t>6 pm: I head out to one our local establishments. Now it's very busy downtown -- the younger crowd is beginning to head out to downtown -- and the </a:t>
            </a:r>
            <a:r>
              <a:rPr lang="en-US" sz="1200" kern="1200" dirty="0" err="1">
                <a:solidFill>
                  <a:schemeClr val="tx1"/>
                </a:solidFill>
                <a:latin typeface="Times New Roman" pitchFamily="18" charset="0"/>
                <a:ea typeface="+mn-ea"/>
                <a:cs typeface="+mn-cs"/>
              </a:rPr>
              <a:t>onstreet</a:t>
            </a:r>
            <a:r>
              <a:rPr lang="en-US" sz="1200" kern="1200" dirty="0">
                <a:solidFill>
                  <a:schemeClr val="tx1"/>
                </a:solidFill>
                <a:latin typeface="Times New Roman" pitchFamily="18" charset="0"/>
                <a:ea typeface="+mn-ea"/>
                <a:cs typeface="+mn-cs"/>
              </a:rPr>
              <a:t> spaces are still mostly full. Prime time downtown.</a:t>
            </a:r>
            <a:br>
              <a:rPr lang="en-US" sz="1200" kern="1200" dirty="0">
                <a:solidFill>
                  <a:schemeClr val="tx1"/>
                </a:solidFill>
                <a:latin typeface="Times New Roman" pitchFamily="18" charset="0"/>
                <a:ea typeface="+mn-ea"/>
                <a:cs typeface="+mn-cs"/>
              </a:rPr>
            </a:br>
            <a:br>
              <a:rPr lang="en-US" sz="1200" kern="1200" dirty="0">
                <a:solidFill>
                  <a:schemeClr val="tx1"/>
                </a:solidFill>
                <a:latin typeface="Times New Roman" pitchFamily="18" charset="0"/>
                <a:ea typeface="+mn-ea"/>
                <a:cs typeface="+mn-cs"/>
              </a:rPr>
            </a:br>
            <a:r>
              <a:rPr lang="en-US" sz="1200" kern="1200" dirty="0">
                <a:solidFill>
                  <a:schemeClr val="tx1"/>
                </a:solidFill>
                <a:latin typeface="Times New Roman" pitchFamily="18" charset="0"/>
                <a:ea typeface="+mn-ea"/>
                <a:cs typeface="+mn-cs"/>
              </a:rPr>
              <a:t>Some people who grumbled about this idea pointed to the experience this summer at Ventura Harbor: Paid parking was instituted in the prime lot near the Village on weekends. But, the complainers pointed out, the Harbor ended the program early because they didn't achieve their revenue goals. True enough, but it was a gloomy summer and tourist business was off generally. And what the complainers tend to overlook is the fact that the Harbor actually </a:t>
            </a:r>
            <a:r>
              <a:rPr lang="en-US" sz="1200" i="1" kern="1200" dirty="0">
                <a:solidFill>
                  <a:schemeClr val="tx1"/>
                </a:solidFill>
                <a:latin typeface="Times New Roman" pitchFamily="18" charset="0"/>
                <a:ea typeface="+mn-ea"/>
                <a:cs typeface="+mn-cs"/>
              </a:rPr>
              <a:t>did </a:t>
            </a:r>
            <a:r>
              <a:rPr lang="en-US" sz="1200" kern="1200" dirty="0">
                <a:solidFill>
                  <a:schemeClr val="tx1"/>
                </a:solidFill>
                <a:latin typeface="Times New Roman" pitchFamily="18" charset="0"/>
                <a:ea typeface="+mn-ea"/>
                <a:cs typeface="+mn-cs"/>
              </a:rPr>
              <a:t>meet the parking management goals. Employees and all-day parkers going to the Channel Islands parked elsewhere, freeing up plenty of space for </a:t>
            </a:r>
            <a:r>
              <a:rPr lang="en-US" sz="1200" kern="1200" dirty="0" err="1">
                <a:solidFill>
                  <a:schemeClr val="tx1"/>
                </a:solidFill>
                <a:latin typeface="Times New Roman" pitchFamily="18" charset="0"/>
                <a:ea typeface="+mn-ea"/>
                <a:cs typeface="+mn-cs"/>
              </a:rPr>
              <a:t>peope</a:t>
            </a:r>
            <a:r>
              <a:rPr lang="en-US" sz="1200" kern="1200" dirty="0">
                <a:solidFill>
                  <a:schemeClr val="tx1"/>
                </a:solidFill>
                <a:latin typeface="Times New Roman" pitchFamily="18" charset="0"/>
                <a:ea typeface="+mn-ea"/>
                <a:cs typeface="+mn-cs"/>
              </a:rPr>
              <a:t> shopping at the Village. In that sense, it was a success.</a:t>
            </a:r>
            <a:br>
              <a:rPr lang="en-US" sz="1200" kern="1200" dirty="0">
                <a:solidFill>
                  <a:schemeClr val="tx1"/>
                </a:solidFill>
                <a:latin typeface="Times New Roman" pitchFamily="18" charset="0"/>
                <a:ea typeface="+mn-ea"/>
                <a:cs typeface="+mn-cs"/>
              </a:rPr>
            </a:br>
            <a:br>
              <a:rPr lang="en-US" sz="1200" kern="1200" dirty="0">
                <a:solidFill>
                  <a:schemeClr val="tx1"/>
                </a:solidFill>
                <a:latin typeface="Times New Roman" pitchFamily="18" charset="0"/>
                <a:ea typeface="+mn-ea"/>
                <a:cs typeface="+mn-cs"/>
              </a:rPr>
            </a:br>
            <a:r>
              <a:rPr lang="en-US" sz="1200" kern="1200" dirty="0">
                <a:solidFill>
                  <a:schemeClr val="tx1"/>
                </a:solidFill>
                <a:latin typeface="Times New Roman" pitchFamily="18" charset="0"/>
                <a:ea typeface="+mn-ea"/>
                <a:cs typeface="+mn-cs"/>
              </a:rPr>
              <a:t>9:15 pm. I take one final swing through downtown. Parking on the street is fairly light now -- especially on California between Santa Clara and Thompson (near the garage) and on other side streets such as Oak. And it's a fairly quiet Tuesday night -- most places. I peek into </a:t>
            </a:r>
            <a:r>
              <a:rPr lang="en-US" sz="1200" kern="1200" dirty="0" err="1">
                <a:solidFill>
                  <a:schemeClr val="tx1"/>
                </a:solidFill>
                <a:latin typeface="Times New Roman" pitchFamily="18" charset="0"/>
                <a:ea typeface="+mn-ea"/>
                <a:cs typeface="+mn-cs"/>
              </a:rPr>
              <a:t>Anacapa</a:t>
            </a:r>
            <a:r>
              <a:rPr lang="en-US" sz="1200" kern="1200" dirty="0">
                <a:solidFill>
                  <a:schemeClr val="tx1"/>
                </a:solidFill>
                <a:latin typeface="Times New Roman" pitchFamily="18" charset="0"/>
                <a:ea typeface="+mn-ea"/>
                <a:cs typeface="+mn-cs"/>
              </a:rPr>
              <a:t> Brewing to talk to owner Danny Saldana -- and, to my amazement, the place is completely full. Danny is happy with the situation and, like many other downtown business owners, says he is providing one-hour parking coupons to his regular customers for free. It's well worth it, he says, to keep them coming.</a:t>
            </a:r>
            <a:br>
              <a:rPr lang="en-US" sz="1200" kern="1200" dirty="0">
                <a:solidFill>
                  <a:schemeClr val="tx1"/>
                </a:solidFill>
                <a:latin typeface="Times New Roman" pitchFamily="18" charset="0"/>
                <a:ea typeface="+mn-ea"/>
                <a:cs typeface="+mn-cs"/>
              </a:rPr>
            </a:br>
            <a:br>
              <a:rPr lang="en-US" sz="1200" kern="1200" dirty="0">
                <a:solidFill>
                  <a:schemeClr val="tx1"/>
                </a:solidFill>
                <a:latin typeface="Times New Roman" pitchFamily="18" charset="0"/>
                <a:ea typeface="+mn-ea"/>
                <a:cs typeface="+mn-cs"/>
              </a:rPr>
            </a:br>
            <a:r>
              <a:rPr lang="en-US" sz="1200" kern="1200" dirty="0">
                <a:solidFill>
                  <a:schemeClr val="tx1"/>
                </a:solidFill>
                <a:latin typeface="Times New Roman" pitchFamily="18" charset="0"/>
                <a:ea typeface="+mn-ea"/>
                <a:cs typeface="+mn-cs"/>
              </a:rPr>
              <a:t>I walk back up Oak Street toward the office. The spaces on the street are mostly empty. And the parking lot across from office -- usually almost empty by now -- is completely full. Eleven hours later and it's still working.</a:t>
            </a:r>
          </a:p>
          <a:p>
            <a:r>
              <a:rPr lang="en-US" sz="1200" kern="1200" dirty="0">
                <a:solidFill>
                  <a:schemeClr val="tx1"/>
                </a:solidFill>
                <a:latin typeface="Times New Roman" pitchFamily="18" charset="0"/>
                <a:ea typeface="+mn-ea"/>
                <a:cs typeface="+mn-cs"/>
                <a:hlinkClick r:id="rId5" tooltip="Email Post"/>
              </a:rPr>
              <a:t>  </a:t>
            </a:r>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Labels: </a:t>
            </a:r>
            <a:r>
              <a:rPr lang="en-US" sz="1200" kern="1200" dirty="0">
                <a:solidFill>
                  <a:schemeClr val="tx1"/>
                </a:solidFill>
                <a:latin typeface="Times New Roman" pitchFamily="18" charset="0"/>
                <a:ea typeface="+mn-ea"/>
                <a:cs typeface="+mn-cs"/>
                <a:hlinkClick r:id="rId6"/>
              </a:rPr>
              <a:t>Downtown</a:t>
            </a:r>
            <a:r>
              <a:rPr lang="en-US" sz="1200" kern="1200" dirty="0">
                <a:solidFill>
                  <a:schemeClr val="tx1"/>
                </a:solidFill>
                <a:latin typeface="Times New Roman" pitchFamily="18" charset="0"/>
                <a:ea typeface="+mn-ea"/>
                <a:cs typeface="+mn-cs"/>
              </a:rPr>
              <a:t>, </a:t>
            </a:r>
            <a:r>
              <a:rPr lang="en-US" sz="1200" kern="1200" dirty="0">
                <a:solidFill>
                  <a:schemeClr val="tx1"/>
                </a:solidFill>
                <a:latin typeface="Times New Roman" pitchFamily="18" charset="0"/>
                <a:ea typeface="+mn-ea"/>
                <a:cs typeface="+mn-cs"/>
                <a:hlinkClick r:id="rId7"/>
              </a:rPr>
              <a:t>Parking</a:t>
            </a:r>
            <a:r>
              <a:rPr lang="en-US" sz="1200" kern="1200" dirty="0">
                <a:solidFill>
                  <a:schemeClr val="tx1"/>
                </a:solidFill>
                <a:latin typeface="Times New Roman" pitchFamily="18" charset="0"/>
                <a:ea typeface="+mn-ea"/>
                <a:cs typeface="+mn-cs"/>
              </a:rPr>
              <a:t>, </a:t>
            </a:r>
            <a:r>
              <a:rPr lang="en-US" sz="1200" kern="1200" dirty="0">
                <a:solidFill>
                  <a:schemeClr val="tx1"/>
                </a:solidFill>
                <a:latin typeface="Times New Roman" pitchFamily="18" charset="0"/>
                <a:ea typeface="+mn-ea"/>
                <a:cs typeface="+mn-cs"/>
                <a:hlinkClick r:id="rId8"/>
              </a:rPr>
              <a:t>Smart Growth</a:t>
            </a:r>
            <a:r>
              <a:rPr lang="en-US" sz="1200" kern="1200" dirty="0">
                <a:solidFill>
                  <a:schemeClr val="tx1"/>
                </a:solidFill>
                <a:latin typeface="Times New Roman" pitchFamily="18" charset="0"/>
                <a:ea typeface="+mn-ea"/>
                <a:cs typeface="+mn-cs"/>
              </a:rPr>
              <a:t> </a:t>
            </a:r>
          </a:p>
          <a:p>
            <a:endParaRPr lang="en-US" sz="1200" kern="1200" dirty="0">
              <a:solidFill>
                <a:schemeClr val="tx1"/>
              </a:solidFill>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a:t>Source: http://fulton4ventura.blogspot.com/search?updated-max=2010-09-22T13%3A47%3A00-07%3A00&amp;max-results=7 </a:t>
            </a:r>
          </a:p>
          <a:p>
            <a:r>
              <a:rPr lang="en-US" sz="1200" kern="1200" dirty="0">
                <a:solidFill>
                  <a:schemeClr val="tx1"/>
                </a:solidFill>
                <a:latin typeface="Times New Roman" pitchFamily="18" charset="0"/>
                <a:ea typeface="+mn-ea"/>
                <a:cs typeface="+mn-cs"/>
              </a:rPr>
              <a:t> </a:t>
            </a:r>
          </a:p>
          <a:p>
            <a:endParaRPr lang="en-US" dirty="0"/>
          </a:p>
        </p:txBody>
      </p:sp>
      <p:sp>
        <p:nvSpPr>
          <p:cNvPr id="15770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0A3937-BDA0-4804-ACBF-32D6316DF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5368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1C419-69E9-4F8D-88D4-673FEF2440D8}"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r>
              <a:rPr lang="en-US" dirty="0"/>
              <a:t>Photo Credit: Patrick Siegman</a:t>
            </a:r>
          </a:p>
          <a:p>
            <a:r>
              <a:rPr lang="en-US" dirty="0"/>
              <a:t>Unit types: 1 studio, a bunch of 1 BR's, a bunch of 2 BR's. The top floor has the larger loft apartments. These are the only 2-level apartments in the building.  Unit sizes start about 600 </a:t>
            </a:r>
            <a:r>
              <a:rPr lang="en-US" dirty="0" err="1"/>
              <a:t>s.f</a:t>
            </a:r>
            <a:r>
              <a:rPr lang="en-US" dirty="0"/>
              <a:t>., some around 700 </a:t>
            </a:r>
            <a:r>
              <a:rPr lang="en-US" dirty="0" err="1"/>
              <a:t>s.f</a:t>
            </a:r>
            <a:r>
              <a:rPr lang="en-US" dirty="0"/>
              <a:t>., go up to 1300 </a:t>
            </a:r>
            <a:r>
              <a:rPr lang="en-US" dirty="0" err="1"/>
              <a:t>s.f</a:t>
            </a:r>
            <a:r>
              <a:rPr lang="en-US" dirty="0"/>
              <a:t>. for the lofts. There is flexible theatre space (for the “Shotgun Players”) set up as 'black box' space. There is also a cafe. Mezzanine floor overlooking the theatre will be the theater groups' offices. Apartment rents are $1300 to $1900 for the market rate apartments. These are high, in order to support the required below-market rents.  Tenants: About half of the tenants are Berkeley students, who turn over fairly rapidly as they graduate. Another 20% or so are the low-income tenants, who generally don't own cars. A certain share of tenants -- the luxury class folks -- definitely want to rent a parking space, and so it's good to have the spaces available. One can't do residential infill housing with more than 1 space per unit required, Kennedy says. It is just not possible to get sufficient unit density to pay the costs. </a:t>
            </a:r>
          </a:p>
          <a:p>
            <a:endParaRPr lang="en-US" dirty="0"/>
          </a:p>
        </p:txBody>
      </p:sp>
    </p:spTree>
    <p:extLst>
      <p:ext uri="{BB962C8B-B14F-4D97-AF65-F5344CB8AC3E}">
        <p14:creationId xmlns:p14="http://schemas.microsoft.com/office/powerpoint/2010/main" val="1424627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28E129-96AD-451B-A851-9F87D04A668C}"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xfrm>
            <a:off x="974439" y="4561499"/>
            <a:ext cx="5366324" cy="4319120"/>
          </a:xfrm>
        </p:spPr>
        <p:txBody>
          <a:bodyPr lIns="91253" tIns="45626" rIns="91253" bIns="45626">
            <a:normAutofit fontScale="92500" lnSpcReduction="10000"/>
          </a:bodyPr>
          <a:lstStyle/>
          <a:p>
            <a:r>
              <a:rPr lang="en-US" dirty="0"/>
              <a:t>Photo Credit: Patrick Siegman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 Berkeley Municipal</a:t>
            </a:r>
            <a:r>
              <a:rPr lang="en-US" b="1" baseline="0" dirty="0"/>
              <a:t> Code Section </a:t>
            </a:r>
            <a:r>
              <a:rPr lang="en-US" sz="1200" b="1" i="0" kern="1200" dirty="0">
                <a:solidFill>
                  <a:schemeClr val="tx1"/>
                </a:solidFill>
                <a:effectLst/>
                <a:latin typeface="+mn-lt"/>
                <a:ea typeface="+mn-ea"/>
                <a:cs typeface="+mn-cs"/>
              </a:rPr>
              <a:t>23E.68.080 Parking -- Number of Spaces</a:t>
            </a:r>
          </a:p>
          <a:p>
            <a:pPr fontAlgn="base"/>
            <a:r>
              <a:rPr lang="en-US" sz="1200" b="0" i="0" kern="1200" dirty="0">
                <a:solidFill>
                  <a:schemeClr val="tx1"/>
                </a:solidFill>
                <a:effectLst/>
                <a:latin typeface="+mn-lt"/>
                <a:ea typeface="+mn-ea"/>
                <a:cs typeface="+mn-cs"/>
              </a:rPr>
              <a:t>G.    For any new building with residential units or structures converted to a residential use, required parking spaces shall be leased or sold separate from the rental or purchase of dwelling units for the life of the dwelling unit, unless the Board grants a Use Permit to waive this requirement for projects which include financing for affordable housing subject to the finding in section </a:t>
            </a:r>
            <a:r>
              <a:rPr lang="en-US" sz="1200" b="0" i="0" kern="1200" dirty="0">
                <a:solidFill>
                  <a:schemeClr val="tx1"/>
                </a:solidFill>
                <a:effectLst/>
                <a:latin typeface="+mn-lt"/>
                <a:ea typeface="+mn-ea"/>
                <a:cs typeface="+mn-cs"/>
                <a:hlinkClick r:id="rId3"/>
              </a:rPr>
              <a:t>23E.68.090</a:t>
            </a:r>
            <a:r>
              <a:rPr lang="en-US" sz="1200" b="0" i="0" kern="1200" dirty="0">
                <a:solidFill>
                  <a:schemeClr val="tx1"/>
                </a:solidFill>
                <a:effectLst/>
                <a:latin typeface="+mn-lt"/>
                <a:ea typeface="+mn-ea"/>
                <a:cs typeface="+mn-cs"/>
              </a:rPr>
              <a:t>.I.</a:t>
            </a:r>
          </a:p>
          <a:p>
            <a:pPr fontAlgn="base"/>
            <a:endParaRPr lang="en-US" dirty="0"/>
          </a:p>
          <a:p>
            <a:r>
              <a:rPr lang="en-US" dirty="0"/>
              <a:t>Garage level: - Klaus stacked parking lift system is placed in the rear of the ground floor of the building. These are triple lifts, with a cost of $12,000 per space, including the cost of digging the pit for each lift, and installing the lift. The pit is approximately 5'6" deep, while the ceiling height for each triple lift is 18'. This allows for two cars of approximately 5'6" height in the two lower bays of the lift, and sport utility vehicles of greater height (up to about 7' to 8' height) in the top bay. 18' is also an excellent height for charming first-floor retail and cafe spaces, so this building , where the first level consists partly of high ceiling theater space, partly of mezzanine level, dividing the floor into two 9' height levels, and the rear portion of the building devoted to the garage and parking lifts, is a wonderful model. There are 42 parking spaces for the 91 residential units, the ground floor theater and cafe, the theater group's office space, and the top floor Panoramic Interests' penthouse office with its employees (at least 4 employees on site). - Price: Parking is rented as a separate amenity, for $150/month/space. Market rate in downtown Berkeley is about the same, though one nearby garage is now charging $200 per month. Note that this is about covers the cost for typical structured parking, by my calculations. Currently, they don't rent spaces to any outside tenants, but they'll consider it after seeing the demand from this new year's crop of tenants. - Demand: only 20 parking spaces are in use. </a:t>
            </a:r>
          </a:p>
        </p:txBody>
      </p:sp>
    </p:spTree>
    <p:extLst>
      <p:ext uri="{BB962C8B-B14F-4D97-AF65-F5344CB8AC3E}">
        <p14:creationId xmlns:p14="http://schemas.microsoft.com/office/powerpoint/2010/main" val="9358551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7FEAD8-FFF0-4CD3-8E79-D60E2F547F1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r>
              <a:rPr lang="en-US"/>
              <a:t>There are 42 parking spaces for the 91 residential units, the ground floor theater and cafe, the theater group's office space, and the top floor Panoramic Interests' penthouse office with its employees (at least 4 employees on site). - Price: Parking is rented as a separate amenity, for $150/month/space. Market rate in downtown Berkeley is about the same, though one nearby garage is now charging $200 per month. Note that this is about covers the cost for typical structured parking, by my calculations. Currently, they don't rent spaces to any outside tenants, but they'll consider it after seeing the demand from this new year's crop of tenants. Demand: 237 residents, but only 20 parking spaces are in use. One can't do residential infill housing with more than 1 space per unit required, Kennedy says. It is just not possible to get sufficient unit density to pay the costs. Electric Vehicles: 3 neighborhood electric vehicles from GEM (Global Electric Motors, I think) are kept on the top level of one parking lift, using up just two car spaces. One is a four-seater, another is set up as a service vehicle with a pick-up truck style cargo bed. </a:t>
            </a:r>
          </a:p>
          <a:p>
            <a:endParaRPr lang="en-US"/>
          </a:p>
        </p:txBody>
      </p:sp>
    </p:spTree>
    <p:extLst>
      <p:ext uri="{BB962C8B-B14F-4D97-AF65-F5344CB8AC3E}">
        <p14:creationId xmlns:p14="http://schemas.microsoft.com/office/powerpoint/2010/main" val="721491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LGC Sacramento Parking Symposium July 25, 2007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1AAEF-522E-4369-B59D-752F41F2409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0322" name="Rectangle 2"/>
          <p:cNvSpPr>
            <a:spLocks noGrp="1" noRot="1" noChangeAspect="1" noChangeArrowheads="1" noTextEdit="1"/>
          </p:cNvSpPr>
          <p:nvPr>
            <p:ph type="sldImg"/>
          </p:nvPr>
        </p:nvSpPr>
        <p:spPr>
          <a:xfrm>
            <a:off x="1173163" y="696913"/>
            <a:ext cx="4641850" cy="3481387"/>
          </a:xfrm>
          <a:ln/>
        </p:spPr>
      </p:sp>
      <p:sp>
        <p:nvSpPr>
          <p:cNvPr id="1720323" name="Rectangle 3"/>
          <p:cNvSpPr>
            <a:spLocks noGrp="1" noChangeArrowheads="1"/>
          </p:cNvSpPr>
          <p:nvPr>
            <p:ph type="body" idx="1"/>
          </p:nvPr>
        </p:nvSpPr>
        <p:spPr>
          <a:xfrm>
            <a:off x="697576" y="4410161"/>
            <a:ext cx="5589848" cy="4176456"/>
          </a:xfrm>
        </p:spPr>
        <p:txBody>
          <a:bodyPr>
            <a:normAutofit fontScale="32500" lnSpcReduction="20000"/>
          </a:bodyPr>
          <a:lstStyle/>
          <a:p>
            <a:r>
              <a:rPr lang="en-US" i="1" dirty="0"/>
              <a:t>Maximum</a:t>
            </a:r>
            <a:r>
              <a:rPr lang="en-US" dirty="0"/>
              <a:t> parking requirements: 2.4 spaces / 1000 sf of usable space for non-residential buildings, max 2 spaces per unit for residential</a:t>
            </a:r>
          </a:p>
          <a:p>
            <a:r>
              <a:rPr lang="en-US" sz="1600" dirty="0"/>
              <a:t>See TCRP Report 95, Ch. 18, page 18-11 and other pages. Drive </a:t>
            </a:r>
            <a:r>
              <a:rPr lang="en-US" dirty="0"/>
              <a:t>alone commute rate fell by 30%, from 81% driving alone to 57% - this was from 1990 to 2000.</a:t>
            </a:r>
          </a:p>
          <a:p>
            <a:endParaRPr lang="en-US" dirty="0"/>
          </a:p>
          <a:p>
            <a:r>
              <a:rPr lang="en-US" dirty="0"/>
              <a:t>Price of a 2-zone bus pass on Sound Transit express buses in 2017 was $135/month.</a:t>
            </a:r>
            <a:r>
              <a:rPr lang="en-US" baseline="0" dirty="0"/>
              <a:t> Adult multi-county fare (= 2-zone fare) = $3.75, per https://www.soundtransit.org/Fares-and-Passes/ST-Express-bus-fares. The corresponding one-month pass price for a $3.75 per trip fare was $135/month, per https://www.soundtransit.org/Fares-and-Passes/orca-card.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kern="1200" dirty="0">
                <a:solidFill>
                  <a:schemeClr val="tx1"/>
                </a:solidFill>
                <a:effectLst/>
                <a:latin typeface="+mn-lt"/>
                <a:ea typeface="+mn-ea"/>
                <a:cs typeface="+mn-cs"/>
              </a:rPr>
              <a:t>City of Bellevue, Washington City</a:t>
            </a:r>
            <a:r>
              <a:rPr lang="fr-FR" sz="1200" b="1" i="0" kern="1200" baseline="0" dirty="0">
                <a:solidFill>
                  <a:schemeClr val="tx1"/>
                </a:solidFill>
                <a:effectLst/>
                <a:latin typeface="+mn-lt"/>
                <a:ea typeface="+mn-ea"/>
                <a:cs typeface="+mn-cs"/>
              </a:rPr>
              <a:t> Code </a:t>
            </a:r>
            <a:r>
              <a:rPr lang="fr-FR" sz="1200" b="1" i="0" kern="1200" dirty="0" err="1">
                <a:solidFill>
                  <a:schemeClr val="tx1"/>
                </a:solidFill>
                <a:effectLst/>
                <a:latin typeface="+mn-lt"/>
                <a:ea typeface="+mn-ea"/>
                <a:cs typeface="+mn-cs"/>
              </a:rPr>
              <a:t>Chapter</a:t>
            </a:r>
            <a:r>
              <a:rPr lang="fr-FR" sz="1200" b="1" i="0" kern="1200" dirty="0">
                <a:solidFill>
                  <a:schemeClr val="tx1"/>
                </a:solidFill>
                <a:effectLst/>
                <a:latin typeface="+mn-lt"/>
                <a:ea typeface="+mn-ea"/>
                <a:cs typeface="+mn-cs"/>
              </a:rPr>
              <a:t> 14.60</a:t>
            </a:r>
            <a:r>
              <a:rPr lang="fr-FR" sz="1200" b="1" i="0" kern="1200" baseline="0" dirty="0">
                <a:solidFill>
                  <a:schemeClr val="tx1"/>
                </a:solidFill>
                <a:effectLst/>
                <a:latin typeface="+mn-lt"/>
                <a:ea typeface="+mn-ea"/>
                <a:cs typeface="+mn-cs"/>
              </a:rPr>
              <a:t> </a:t>
            </a:r>
            <a:r>
              <a:rPr lang="fr-FR" sz="1200" b="1" i="0" kern="1200" dirty="0">
                <a:solidFill>
                  <a:schemeClr val="tx1"/>
                </a:solidFill>
                <a:effectLst/>
                <a:latin typeface="+mn-lt"/>
                <a:ea typeface="+mn-ea"/>
                <a:cs typeface="+mn-cs"/>
              </a:rPr>
              <a:t>TRANSPORTATION DEVELOPMENT CODE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a:t>
            </a:r>
            <a:r>
              <a:rPr lang="en-US" baseline="0" dirty="0"/>
              <a:t> https://www.codepublishing.com/WA/Bellevue/html/Bellevue14/Bellevue1460.html#14.60.080 </a:t>
            </a:r>
          </a:p>
          <a:p>
            <a:r>
              <a:rPr lang="en-US" dirty="0"/>
              <a:t>Sections included below: 14.60.080</a:t>
            </a:r>
            <a:r>
              <a:rPr lang="en-US" baseline="0" dirty="0"/>
              <a:t> Transportation Management Program – Downtown</a:t>
            </a:r>
          </a:p>
          <a:p>
            <a:pPr fontAlgn="base"/>
            <a:r>
              <a:rPr lang="en-US" sz="1200" b="1" i="0" kern="1200" dirty="0">
                <a:solidFill>
                  <a:schemeClr val="tx1"/>
                </a:solidFill>
                <a:effectLst/>
                <a:latin typeface="+mn-lt"/>
                <a:ea typeface="+mn-ea"/>
                <a:cs typeface="+mn-cs"/>
              </a:rPr>
              <a:t>14.60.080 Transportation management program – Downtown.</a:t>
            </a:r>
          </a:p>
          <a:p>
            <a:pPr fontAlgn="base"/>
            <a:r>
              <a:rPr lang="en-US" sz="1200" b="0" i="0" kern="1200" dirty="0">
                <a:solidFill>
                  <a:schemeClr val="tx1"/>
                </a:solidFill>
                <a:effectLst/>
                <a:latin typeface="+mn-lt"/>
                <a:ea typeface="+mn-ea"/>
                <a:cs typeface="+mn-cs"/>
              </a:rPr>
              <a:t>A. The director may require a transportation management program (TMP) for any project proposed within the downtown in order to reduce congestion, reduce peak hour trips, or implement the policies of the comprehensive plan.</a:t>
            </a:r>
          </a:p>
          <a:p>
            <a:pPr fontAlgn="base"/>
            <a:r>
              <a:rPr lang="en-US" sz="1200" b="0" i="0" kern="1200" dirty="0">
                <a:solidFill>
                  <a:schemeClr val="tx1"/>
                </a:solidFill>
                <a:effectLst/>
                <a:latin typeface="+mn-lt"/>
                <a:ea typeface="+mn-ea"/>
                <a:cs typeface="+mn-cs"/>
              </a:rPr>
              <a:t>B. Programmatic Requirements.</a:t>
            </a:r>
          </a:p>
          <a:p>
            <a:pPr fontAlgn="base"/>
            <a:r>
              <a:rPr lang="en-US" sz="1200" b="0" i="0" kern="1200" dirty="0">
                <a:solidFill>
                  <a:schemeClr val="tx1"/>
                </a:solidFill>
                <a:effectLst/>
                <a:latin typeface="+mn-lt"/>
                <a:ea typeface="+mn-ea"/>
                <a:cs typeface="+mn-cs"/>
              </a:rPr>
              <a:t>1. The owner of a building with 50,000 gross square feet or more of office shall, in addition to the programmatic elements identified in the Transportation Management Requirement Chart in BCC </a:t>
            </a:r>
            <a:r>
              <a:rPr lang="en-US" sz="1200" b="0" i="0" kern="1200" dirty="0">
                <a:solidFill>
                  <a:schemeClr val="tx1"/>
                </a:solidFill>
                <a:effectLst/>
                <a:latin typeface="+mn-lt"/>
                <a:ea typeface="+mn-ea"/>
                <a:cs typeface="+mn-cs"/>
                <a:hlinkClick r:id="rId3"/>
              </a:rPr>
              <a:t>14.60.070</a:t>
            </a:r>
            <a:r>
              <a:rPr lang="en-US" sz="1200" b="0" i="0" kern="1200" dirty="0">
                <a:solidFill>
                  <a:schemeClr val="tx1"/>
                </a:solidFill>
                <a:effectLst/>
                <a:latin typeface="+mn-lt"/>
                <a:ea typeface="+mn-ea"/>
                <a:cs typeface="+mn-cs"/>
              </a:rPr>
              <a:t>(F), perform or cause to be performed the following elements:</a:t>
            </a:r>
          </a:p>
          <a:p>
            <a:pPr fontAlgn="base"/>
            <a:r>
              <a:rPr lang="en-US" sz="1200" b="0" i="0" kern="1200" dirty="0">
                <a:solidFill>
                  <a:schemeClr val="tx1"/>
                </a:solidFill>
                <a:effectLst/>
                <a:latin typeface="+mn-lt"/>
                <a:ea typeface="+mn-ea"/>
                <a:cs typeface="+mn-cs"/>
              </a:rPr>
              <a:t>a. Commuting options information boards for each tenant with 50 or more employees.</a:t>
            </a:r>
          </a:p>
          <a:p>
            <a:pPr fontAlgn="base"/>
            <a:r>
              <a:rPr lang="en-US" sz="1200" b="0" i="0" kern="1200" dirty="0">
                <a:solidFill>
                  <a:schemeClr val="tx1"/>
                </a:solidFill>
                <a:effectLst/>
                <a:latin typeface="+mn-lt"/>
                <a:ea typeface="+mn-ea"/>
                <a:cs typeface="+mn-cs"/>
              </a:rPr>
              <a:t>b. Leases in which the tenants are required to participate in periodic employee surveys.</a:t>
            </a:r>
          </a:p>
          <a:p>
            <a:pPr fontAlgn="base"/>
            <a:r>
              <a:rPr lang="en-US" sz="1200" b="1" i="0" kern="1200" dirty="0">
                <a:solidFill>
                  <a:schemeClr val="tx1"/>
                </a:solidFill>
                <a:effectLst/>
                <a:latin typeface="+mn-lt"/>
                <a:ea typeface="+mn-ea"/>
                <a:cs typeface="+mn-cs"/>
              </a:rPr>
              <a:t>c. Identification of parking cost as a separate line item in such leases and a minimum rate for monthly long-term parking, not less than the cost of a current Metro two-zone pass.</a:t>
            </a:r>
          </a:p>
          <a:p>
            <a:pPr fontAlgn="base"/>
            <a:r>
              <a:rPr lang="en-US" sz="1200" b="0" i="0" kern="1200" dirty="0">
                <a:solidFill>
                  <a:schemeClr val="tx1"/>
                </a:solidFill>
                <a:effectLst/>
                <a:latin typeface="+mn-lt"/>
                <a:ea typeface="+mn-ea"/>
                <a:cs typeface="+mn-cs"/>
              </a:rPr>
              <a:t>d. A personalized </a:t>
            </a:r>
            <a:r>
              <a:rPr lang="en-US" sz="1200" b="0" i="0" kern="1200" dirty="0" err="1">
                <a:solidFill>
                  <a:schemeClr val="tx1"/>
                </a:solidFill>
                <a:effectLst/>
                <a:latin typeface="+mn-lt"/>
                <a:ea typeface="+mn-ea"/>
                <a:cs typeface="+mn-cs"/>
              </a:rPr>
              <a:t>ridematching</a:t>
            </a:r>
            <a:r>
              <a:rPr lang="en-US" sz="1200" b="0" i="0" kern="1200" dirty="0">
                <a:solidFill>
                  <a:schemeClr val="tx1"/>
                </a:solidFill>
                <a:effectLst/>
                <a:latin typeface="+mn-lt"/>
                <a:ea typeface="+mn-ea"/>
                <a:cs typeface="+mn-cs"/>
              </a:rPr>
              <a:t> service for building employees to encourage carpool and vanpool formation. The </a:t>
            </a:r>
            <a:r>
              <a:rPr lang="en-US" sz="1200" b="0" i="0" kern="1200" dirty="0" err="1">
                <a:solidFill>
                  <a:schemeClr val="tx1"/>
                </a:solidFill>
                <a:effectLst/>
                <a:latin typeface="+mn-lt"/>
                <a:ea typeface="+mn-ea"/>
                <a:cs typeface="+mn-cs"/>
              </a:rPr>
              <a:t>ridematching</a:t>
            </a:r>
            <a:r>
              <a:rPr lang="en-US" sz="1200" b="0" i="0" kern="1200" dirty="0">
                <a:solidFill>
                  <a:schemeClr val="tx1"/>
                </a:solidFill>
                <a:effectLst/>
                <a:latin typeface="+mn-lt"/>
                <a:ea typeface="+mn-ea"/>
                <a:cs typeface="+mn-cs"/>
              </a:rPr>
              <a:t> service must enhance the computerized </a:t>
            </a:r>
            <a:r>
              <a:rPr lang="en-US" sz="1200" b="0" i="0" kern="1200" dirty="0" err="1">
                <a:solidFill>
                  <a:schemeClr val="tx1"/>
                </a:solidFill>
                <a:effectLst/>
                <a:latin typeface="+mn-lt"/>
                <a:ea typeface="+mn-ea"/>
                <a:cs typeface="+mn-cs"/>
              </a:rPr>
              <a:t>ridematching</a:t>
            </a:r>
            <a:r>
              <a:rPr lang="en-US" sz="1200" b="0" i="0" kern="1200" dirty="0">
                <a:solidFill>
                  <a:schemeClr val="tx1"/>
                </a:solidFill>
                <a:effectLst/>
                <a:latin typeface="+mn-lt"/>
                <a:ea typeface="+mn-ea"/>
                <a:cs typeface="+mn-cs"/>
              </a:rPr>
              <a:t> service available from Metro (or a comparable service), with personalized follow-up with individual employees.</a:t>
            </a:r>
          </a:p>
          <a:p>
            <a:pPr fontAlgn="base"/>
            <a:r>
              <a:rPr lang="en-US" sz="1200" b="0" i="0" kern="1200" dirty="0">
                <a:solidFill>
                  <a:schemeClr val="tx1"/>
                </a:solidFill>
                <a:effectLst/>
                <a:latin typeface="+mn-lt"/>
                <a:ea typeface="+mn-ea"/>
                <a:cs typeface="+mn-cs"/>
              </a:rPr>
              <a:t>2. Duration. The programmatic requirements shall continue for the life of the building.</a:t>
            </a:r>
          </a:p>
          <a:p>
            <a:pPr fontAlgn="base"/>
            <a:r>
              <a:rPr lang="en-US" sz="1200" b="0" i="0" kern="1200" dirty="0">
                <a:solidFill>
                  <a:schemeClr val="tx1"/>
                </a:solidFill>
                <a:effectLst/>
                <a:latin typeface="+mn-lt"/>
                <a:ea typeface="+mn-ea"/>
                <a:cs typeface="+mn-cs"/>
              </a:rPr>
              <a:t>C. Performance Goals.</a:t>
            </a:r>
          </a:p>
          <a:p>
            <a:pPr fontAlgn="base"/>
            <a:r>
              <a:rPr lang="en-US" sz="1200" b="0" i="0" kern="1200" dirty="0">
                <a:solidFill>
                  <a:schemeClr val="tx1"/>
                </a:solidFill>
                <a:effectLst/>
                <a:latin typeface="+mn-lt"/>
                <a:ea typeface="+mn-ea"/>
                <a:cs typeface="+mn-cs"/>
              </a:rPr>
              <a:t>1. The owner of a building with 50,000 gross square feet or more of office shall, as part of the TMP for the building, comply with the following performance goals:</a:t>
            </a:r>
          </a:p>
          <a:p>
            <a:pPr fontAlgn="base"/>
            <a:r>
              <a:rPr lang="en-US" sz="1200" b="0" i="0" kern="1200" dirty="0">
                <a:solidFill>
                  <a:schemeClr val="tx1"/>
                </a:solidFill>
                <a:effectLst/>
                <a:latin typeface="+mn-lt"/>
                <a:ea typeface="+mn-ea"/>
                <a:cs typeface="+mn-cs"/>
              </a:rPr>
              <a:t>a. For every other year beginning with the building’s first certificate of occupancy (CO) anniversary and for 10 years thereafter, the performance goals shall become more restrictive, so that by the tenth year the maximum SOV rate will be reduced by 35 percent from the CO year baseline.</a:t>
            </a:r>
          </a:p>
          <a:p>
            <a:pPr fontAlgn="base"/>
            <a:r>
              <a:rPr lang="en-US" sz="1200" b="0" i="0" kern="1200" dirty="0">
                <a:solidFill>
                  <a:schemeClr val="tx1"/>
                </a:solidFill>
                <a:effectLst/>
                <a:latin typeface="+mn-lt"/>
                <a:ea typeface="+mn-ea"/>
                <a:cs typeface="+mn-cs"/>
              </a:rPr>
              <a:t>b. The city may adjust the above rates every other year based on review of current conditions in the downtown, the characteristics of the building, and other local or state regulations.</a:t>
            </a:r>
          </a:p>
          <a:p>
            <a:pPr fontAlgn="base"/>
            <a:r>
              <a:rPr lang="en-US" sz="1200" b="0" i="0" kern="1200" dirty="0">
                <a:solidFill>
                  <a:schemeClr val="tx1"/>
                </a:solidFill>
                <a:effectLst/>
                <a:latin typeface="+mn-lt"/>
                <a:ea typeface="+mn-ea"/>
                <a:cs typeface="+mn-cs"/>
              </a:rPr>
              <a:t>c. These performance goals apply to present and future property owners for the life of the building.</a:t>
            </a:r>
          </a:p>
          <a:p>
            <a:pPr fontAlgn="base"/>
            <a:r>
              <a:rPr lang="en-US" sz="1200" b="0" i="0" kern="1200" dirty="0">
                <a:solidFill>
                  <a:schemeClr val="tx1"/>
                </a:solidFill>
                <a:effectLst/>
                <a:latin typeface="+mn-lt"/>
                <a:ea typeface="+mn-ea"/>
                <a:cs typeface="+mn-cs"/>
              </a:rPr>
              <a:t>D. Survey and Analysis Requirements.</a:t>
            </a:r>
          </a:p>
          <a:p>
            <a:pPr fontAlgn="base"/>
            <a:r>
              <a:rPr lang="en-US" sz="1200" b="0" i="0" kern="1200" dirty="0">
                <a:solidFill>
                  <a:schemeClr val="tx1"/>
                </a:solidFill>
                <a:effectLst/>
                <a:latin typeface="+mn-lt"/>
                <a:ea typeface="+mn-ea"/>
                <a:cs typeface="+mn-cs"/>
              </a:rPr>
              <a:t>1. Employee Survey. The property owner shall conduct a survey to determine the employee mode split. The survey must be conducted by an independent agent approved by the city. This survey shall be conducted in a manner to produce a 70 percent response rate and shall be representative of the employee population. If the response rate is less than 70 percent, all nonresponses up to 70 percent shall be considered SOV trips. The survey results shall be used as the basis for calculating performance levels. The city shall provide a survey form to the property owner.</a:t>
            </a:r>
          </a:p>
          <a:p>
            <a:pPr fontAlgn="base"/>
            <a:r>
              <a:rPr lang="en-US" sz="1200" b="0" i="0" kern="1200" dirty="0">
                <a:solidFill>
                  <a:schemeClr val="tx1"/>
                </a:solidFill>
                <a:effectLst/>
                <a:latin typeface="+mn-lt"/>
                <a:ea typeface="+mn-ea"/>
                <a:cs typeface="+mn-cs"/>
              </a:rPr>
              <a:t>2. Schedule of Survey. The survey is to be conducted every two years; the first survey shall be conducted one year after the issuance of the CO.</a:t>
            </a:r>
          </a:p>
          <a:p>
            <a:pPr fontAlgn="base"/>
            <a:r>
              <a:rPr lang="en-US" sz="1200" b="0" i="0" kern="1200" dirty="0">
                <a:solidFill>
                  <a:schemeClr val="tx1"/>
                </a:solidFill>
                <a:effectLst/>
                <a:latin typeface="+mn-lt"/>
                <a:ea typeface="+mn-ea"/>
                <a:cs typeface="+mn-cs"/>
              </a:rPr>
              <a:t>3. Analysis of Performance Goals.</a:t>
            </a:r>
          </a:p>
          <a:p>
            <a:pPr fontAlgn="base"/>
            <a:r>
              <a:rPr lang="en-US" sz="1200" b="0" i="0" kern="1200" dirty="0">
                <a:solidFill>
                  <a:schemeClr val="tx1"/>
                </a:solidFill>
                <a:effectLst/>
                <a:latin typeface="+mn-lt"/>
                <a:ea typeface="+mn-ea"/>
                <a:cs typeface="+mn-cs"/>
              </a:rPr>
              <a:t>a. Single-Occupancy Vehicle Use Formula:</a:t>
            </a:r>
          </a:p>
          <a:p>
            <a:pPr fontAlgn="base"/>
            <a:r>
              <a:rPr lang="en-US" sz="1200" b="0" i="0" kern="1200" dirty="0">
                <a:solidFill>
                  <a:schemeClr val="tx1"/>
                </a:solidFill>
                <a:effectLst/>
                <a:latin typeface="+mn-lt"/>
                <a:ea typeface="+mn-ea"/>
                <a:cs typeface="+mn-cs"/>
              </a:rPr>
              <a:t>(NS/NT)(100) = percent SOV use, where:</a:t>
            </a:r>
          </a:p>
          <a:p>
            <a:pPr fontAlgn="base"/>
            <a:r>
              <a:rPr lang="en-US" sz="1200" b="0" i="0" kern="1200" dirty="0">
                <a:solidFill>
                  <a:schemeClr val="tx1"/>
                </a:solidFill>
                <a:effectLst/>
                <a:latin typeface="+mn-lt"/>
                <a:ea typeface="+mn-ea"/>
                <a:cs typeface="+mn-cs"/>
              </a:rPr>
              <a:t>NS = number of employees who commute to work by SOV</a:t>
            </a:r>
          </a:p>
          <a:p>
            <a:pPr fontAlgn="base"/>
            <a:r>
              <a:rPr lang="en-US" sz="1200" b="0" i="0" kern="1200" dirty="0">
                <a:solidFill>
                  <a:schemeClr val="tx1"/>
                </a:solidFill>
                <a:effectLst/>
                <a:latin typeface="+mn-lt"/>
                <a:ea typeface="+mn-ea"/>
                <a:cs typeface="+mn-cs"/>
              </a:rPr>
              <a:t>NT = total number of employees.</a:t>
            </a:r>
          </a:p>
          <a:p>
            <a:pPr fontAlgn="base"/>
            <a:r>
              <a:rPr lang="en-US" sz="1200" b="0" i="0" kern="1200" dirty="0">
                <a:solidFill>
                  <a:schemeClr val="tx1"/>
                </a:solidFill>
                <a:effectLst/>
                <a:latin typeface="+mn-lt"/>
                <a:ea typeface="+mn-ea"/>
                <a:cs typeface="+mn-cs"/>
              </a:rPr>
              <a:t>E. Reporting Requirements.</a:t>
            </a:r>
          </a:p>
          <a:p>
            <a:pPr fontAlgn="base"/>
            <a:r>
              <a:rPr lang="en-US" sz="1200" b="0" i="0" kern="1200" dirty="0">
                <a:solidFill>
                  <a:schemeClr val="tx1"/>
                </a:solidFill>
                <a:effectLst/>
                <a:latin typeface="+mn-lt"/>
                <a:ea typeface="+mn-ea"/>
                <a:cs typeface="+mn-cs"/>
              </a:rPr>
              <a:t>1. Content of Evaluation Report. The property owner shall submit a report to the city which includes the following elements:</a:t>
            </a:r>
          </a:p>
          <a:p>
            <a:pPr fontAlgn="base"/>
            <a:r>
              <a:rPr lang="en-US" sz="1200" b="0" i="0" kern="1200" dirty="0">
                <a:solidFill>
                  <a:schemeClr val="tx1"/>
                </a:solidFill>
                <a:effectLst/>
                <a:latin typeface="+mn-lt"/>
                <a:ea typeface="+mn-ea"/>
                <a:cs typeface="+mn-cs"/>
              </a:rPr>
              <a:t>a. The property owner’s compliance with the performance goals listed in subsection C of this section, including the number of HOV spaces, their location, how HOV spaces are monitored, loading and van parking locations, transportation coordinator activities, the number and location of commuter information centers and employer commuter options boards, an example of lease language, past and current parking costs and </a:t>
            </a:r>
            <a:r>
              <a:rPr lang="en-US" sz="1200" b="0" i="0" kern="1200" dirty="0" err="1">
                <a:solidFill>
                  <a:schemeClr val="tx1"/>
                </a:solidFill>
                <a:effectLst/>
                <a:latin typeface="+mn-lt"/>
                <a:ea typeface="+mn-ea"/>
                <a:cs typeface="+mn-cs"/>
              </a:rPr>
              <a:t>ridematch</a:t>
            </a:r>
            <a:r>
              <a:rPr lang="en-US" sz="1200" b="0" i="0" kern="1200" dirty="0">
                <a:solidFill>
                  <a:schemeClr val="tx1"/>
                </a:solidFill>
                <a:effectLst/>
                <a:latin typeface="+mn-lt"/>
                <a:ea typeface="+mn-ea"/>
                <a:cs typeface="+mn-cs"/>
              </a:rPr>
              <a:t> activities.</a:t>
            </a:r>
          </a:p>
          <a:p>
            <a:pPr fontAlgn="base"/>
            <a:r>
              <a:rPr lang="en-US" sz="1200" b="0" i="0" kern="1200" dirty="0">
                <a:solidFill>
                  <a:schemeClr val="tx1"/>
                </a:solidFill>
                <a:effectLst/>
                <a:latin typeface="+mn-lt"/>
                <a:ea typeface="+mn-ea"/>
                <a:cs typeface="+mn-cs"/>
              </a:rPr>
              <a:t>b. The results of the employee survey, including the survey procedures and the percent SOV use by employees.</a:t>
            </a:r>
          </a:p>
          <a:p>
            <a:pPr fontAlgn="base"/>
            <a:r>
              <a:rPr lang="en-US" sz="1200" b="0" i="0" kern="1200" dirty="0">
                <a:solidFill>
                  <a:schemeClr val="tx1"/>
                </a:solidFill>
                <a:effectLst/>
                <a:latin typeface="+mn-lt"/>
                <a:ea typeface="+mn-ea"/>
                <a:cs typeface="+mn-cs"/>
              </a:rPr>
              <a:t>c. Any </a:t>
            </a:r>
            <a:r>
              <a:rPr lang="en-US" sz="1200" b="0" i="0" kern="1200" dirty="0" err="1">
                <a:solidFill>
                  <a:schemeClr val="tx1"/>
                </a:solidFill>
                <a:effectLst/>
                <a:latin typeface="+mn-lt"/>
                <a:ea typeface="+mn-ea"/>
                <a:cs typeface="+mn-cs"/>
              </a:rPr>
              <a:t>nonrequired</a:t>
            </a:r>
            <a:r>
              <a:rPr lang="en-US" sz="1200" b="0" i="0" kern="1200" dirty="0">
                <a:solidFill>
                  <a:schemeClr val="tx1"/>
                </a:solidFill>
                <a:effectLst/>
                <a:latin typeface="+mn-lt"/>
                <a:ea typeface="+mn-ea"/>
                <a:cs typeface="+mn-cs"/>
              </a:rPr>
              <a:t> activities undertaken by the property owner to encourage HOV and transit use or any unusual circumstances which have affected SOV use.</a:t>
            </a:r>
          </a:p>
          <a:p>
            <a:pPr fontAlgn="base"/>
            <a:r>
              <a:rPr lang="en-US" sz="1200" b="0" i="0" kern="1200" dirty="0">
                <a:solidFill>
                  <a:schemeClr val="tx1"/>
                </a:solidFill>
                <a:effectLst/>
                <a:latin typeface="+mn-lt"/>
                <a:ea typeface="+mn-ea"/>
                <a:cs typeface="+mn-cs"/>
              </a:rPr>
              <a:t>The city will provide a report form to the property owner.</a:t>
            </a:r>
          </a:p>
          <a:p>
            <a:pPr fontAlgn="base"/>
            <a:r>
              <a:rPr lang="en-US" sz="1200" b="0" i="0" kern="1200" dirty="0">
                <a:solidFill>
                  <a:schemeClr val="tx1"/>
                </a:solidFill>
                <a:effectLst/>
                <a:latin typeface="+mn-lt"/>
                <a:ea typeface="+mn-ea"/>
                <a:cs typeface="+mn-cs"/>
              </a:rPr>
              <a:t>2. Reporting Schedule. An initial action plan for implementing the TMP shall be submitted within six months of the issuance of the temporary certificate of occupancy. The action plan shall describe transportation management techniques that the property owner will use to encourage HOV use by employees and reduce peak period vehicle trips as necessary to meet the performance goals. City staff will be available to assist in the development of the action plan. The evaluation reports shall occur by building’s first CO anniversary, and every two years thereafter.</a:t>
            </a:r>
          </a:p>
          <a:p>
            <a:pPr fontAlgn="base"/>
            <a:r>
              <a:rPr lang="en-US" sz="1200" b="0" i="0" kern="1200" dirty="0">
                <a:solidFill>
                  <a:schemeClr val="tx1"/>
                </a:solidFill>
                <a:effectLst/>
                <a:latin typeface="+mn-lt"/>
                <a:ea typeface="+mn-ea"/>
                <a:cs typeface="+mn-cs"/>
              </a:rPr>
              <a:t>F. Failure to Meet Performance Goals.</a:t>
            </a:r>
          </a:p>
          <a:p>
            <a:pPr fontAlgn="base"/>
            <a:r>
              <a:rPr lang="en-US" sz="1200" b="0" i="0" kern="1200" dirty="0">
                <a:solidFill>
                  <a:schemeClr val="tx1"/>
                </a:solidFill>
                <a:effectLst/>
                <a:latin typeface="+mn-lt"/>
                <a:ea typeface="+mn-ea"/>
                <a:cs typeface="+mn-cs"/>
              </a:rPr>
              <a:t>1. Remedies. If the city determines that the property owner has failed to meet the performance goals of subsection C of this section, the property owner shall comply with the action plan, employee survey and reporting requirements as set forth below.</a:t>
            </a:r>
          </a:p>
          <a:p>
            <a:pPr fontAlgn="base"/>
            <a:r>
              <a:rPr lang="en-US" sz="1200" b="0" i="0" kern="1200" dirty="0">
                <a:solidFill>
                  <a:schemeClr val="tx1"/>
                </a:solidFill>
                <a:effectLst/>
                <a:latin typeface="+mn-lt"/>
                <a:ea typeface="+mn-ea"/>
                <a:cs typeface="+mn-cs"/>
              </a:rPr>
              <a:t>2. Action Plan Requirement.</a:t>
            </a:r>
          </a:p>
          <a:p>
            <a:pPr fontAlgn="base"/>
            <a:r>
              <a:rPr lang="en-US" sz="1200" b="0" i="0" kern="1200" dirty="0">
                <a:solidFill>
                  <a:schemeClr val="tx1"/>
                </a:solidFill>
                <a:effectLst/>
                <a:latin typeface="+mn-lt"/>
                <a:ea typeface="+mn-ea"/>
                <a:cs typeface="+mn-cs"/>
              </a:rPr>
              <a:t>a. Plan Required. If the property owner fails to meet the performance goals, the property owner shall prepare, submit to the city and implement an action plan to meet the performance goals within one year.</a:t>
            </a:r>
          </a:p>
          <a:p>
            <a:pPr fontAlgn="base"/>
            <a:r>
              <a:rPr lang="en-US" sz="1200" b="0" i="0" kern="1200" dirty="0">
                <a:solidFill>
                  <a:schemeClr val="tx1"/>
                </a:solidFill>
                <a:effectLst/>
                <a:latin typeface="+mn-lt"/>
                <a:ea typeface="+mn-ea"/>
                <a:cs typeface="+mn-cs"/>
              </a:rPr>
              <a:t>b. Adequacy of Plan. The property owner will be allowed flexibility in developing the action plan subject to city review and approval, which approval shall not be unreasonably withheld. As a guide to this review, the city will evaluate the following:</a:t>
            </a:r>
          </a:p>
          <a:p>
            <a:pPr fontAlgn="base"/>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The relationship of the number of employees that would be affected by the plan actions to the size of the deficiency which must be reduced.</a:t>
            </a:r>
          </a:p>
          <a:p>
            <a:pPr fontAlgn="base"/>
            <a:r>
              <a:rPr lang="en-US" sz="1200" b="0" i="0" kern="1200" dirty="0">
                <a:solidFill>
                  <a:schemeClr val="tx1"/>
                </a:solidFill>
                <a:effectLst/>
                <a:latin typeface="+mn-lt"/>
                <a:ea typeface="+mn-ea"/>
                <a:cs typeface="+mn-cs"/>
              </a:rPr>
              <a:t>ii. The effectiveness of proposed actions as they have been applied elsewhere in comparable settings.</a:t>
            </a:r>
          </a:p>
          <a:p>
            <a:pPr fontAlgn="base"/>
            <a:r>
              <a:rPr lang="en-US" sz="1200" b="0" i="0" kern="1200" dirty="0">
                <a:solidFill>
                  <a:schemeClr val="tx1"/>
                </a:solidFill>
                <a:effectLst/>
                <a:latin typeface="+mn-lt"/>
                <a:ea typeface="+mn-ea"/>
                <a:cs typeface="+mn-cs"/>
              </a:rPr>
              <a:t>iii. The schedule for implementation of the action plan and the assignment of responsibilities for each task.</a:t>
            </a:r>
          </a:p>
          <a:p>
            <a:pPr fontAlgn="base"/>
            <a:r>
              <a:rPr lang="en-US" sz="1200" b="0" i="0" kern="1200" dirty="0">
                <a:solidFill>
                  <a:schemeClr val="tx1"/>
                </a:solidFill>
                <a:effectLst/>
                <a:latin typeface="+mn-lt"/>
                <a:ea typeface="+mn-ea"/>
                <a:cs typeface="+mn-cs"/>
              </a:rPr>
              <a:t>3. Annual Employee Survey Requirements. An employee survey shall be conducted within one year of the date of submission of the previous report to the city. This survey shall be conducted under the same conditions and using the same methods as described in subsection (D)(1) of this section.</a:t>
            </a:r>
          </a:p>
          <a:p>
            <a:pPr fontAlgn="base"/>
            <a:r>
              <a:rPr lang="en-US" sz="1200" b="0" i="0" kern="1200" dirty="0">
                <a:solidFill>
                  <a:schemeClr val="tx1"/>
                </a:solidFill>
                <a:effectLst/>
                <a:latin typeface="+mn-lt"/>
                <a:ea typeface="+mn-ea"/>
                <a:cs typeface="+mn-cs"/>
              </a:rPr>
              <a:t>4. Annual Report Requirement. A report shall be submitted one year after the submission of the previous report. The report shall include all of the contents described in subsection (E)(1) of this section, and in addition shall include descriptions of:</a:t>
            </a:r>
          </a:p>
          <a:p>
            <a:pPr fontAlgn="base"/>
            <a:r>
              <a:rPr lang="en-US" sz="1200" b="0" i="0" kern="1200" dirty="0">
                <a:solidFill>
                  <a:schemeClr val="tx1"/>
                </a:solidFill>
                <a:effectLst/>
                <a:latin typeface="+mn-lt"/>
                <a:ea typeface="+mn-ea"/>
                <a:cs typeface="+mn-cs"/>
              </a:rPr>
              <a:t>a. Implementation of the action plan, including expenditures; and</a:t>
            </a:r>
          </a:p>
          <a:p>
            <a:pPr fontAlgn="base"/>
            <a:r>
              <a:rPr lang="en-US" sz="1200" b="0" i="0" kern="1200" dirty="0">
                <a:solidFill>
                  <a:schemeClr val="tx1"/>
                </a:solidFill>
                <a:effectLst/>
                <a:latin typeface="+mn-lt"/>
                <a:ea typeface="+mn-ea"/>
                <a:cs typeface="+mn-cs"/>
              </a:rPr>
              <a:t>b. Summary of effectiveness of elements of the action plan.</a:t>
            </a:r>
          </a:p>
          <a:p>
            <a:pPr fontAlgn="base"/>
            <a:r>
              <a:rPr lang="en-US" sz="1200" b="0" i="0" kern="1200" dirty="0">
                <a:solidFill>
                  <a:schemeClr val="tx1"/>
                </a:solidFill>
                <a:effectLst/>
                <a:latin typeface="+mn-lt"/>
                <a:ea typeface="+mn-ea"/>
                <a:cs typeface="+mn-cs"/>
              </a:rPr>
              <a:t>5. Duration. The property owner shall comply with the action plan, the annual survey and the annual report requirements every year that the property owner fails to meet the performance goals up to a maximum of six years after submission of the first report.</a:t>
            </a:r>
          </a:p>
          <a:p>
            <a:pPr fontAlgn="base"/>
            <a:r>
              <a:rPr lang="en-US" sz="1200" b="0" i="0" kern="1200" dirty="0">
                <a:solidFill>
                  <a:schemeClr val="tx1"/>
                </a:solidFill>
                <a:effectLst/>
                <a:latin typeface="+mn-lt"/>
                <a:ea typeface="+mn-ea"/>
                <a:cs typeface="+mn-cs"/>
              </a:rPr>
              <a:t>6. Assurance Device. In the event of a failure by the property owner to meet the performance goals, the property owner shall provide to the city an assurance bond, or other assurance device referenced in BCC </a:t>
            </a:r>
            <a:r>
              <a:rPr lang="en-US" sz="1200" b="0" i="0" kern="1200" dirty="0">
                <a:solidFill>
                  <a:schemeClr val="tx1"/>
                </a:solidFill>
                <a:effectLst/>
                <a:latin typeface="+mn-lt"/>
                <a:ea typeface="+mn-ea"/>
                <a:cs typeface="+mn-cs"/>
                <a:hlinkClick r:id="rId4"/>
              </a:rPr>
              <a:t>14.60.021</a:t>
            </a:r>
            <a:r>
              <a:rPr lang="en-US" sz="1200" b="0" i="0" kern="1200" dirty="0">
                <a:solidFill>
                  <a:schemeClr val="tx1"/>
                </a:solidFill>
                <a:effectLst/>
                <a:latin typeface="+mn-lt"/>
                <a:ea typeface="+mn-ea"/>
                <a:cs typeface="+mn-cs"/>
              </a:rPr>
              <a:t>(C), at the property owner’s option, securing any financial incentives prescribed in an action plan. The assurance device shall equal the cost of the maximum incentive levels which could be required for the following year as referenced in the action plan. The amount of the assurance device shall be determined when the level of activity is determined on the action plan. The assurance device shall be issued not later than 60 days after this determination.</a:t>
            </a:r>
          </a:p>
          <a:p>
            <a:pPr fontAlgn="base"/>
            <a:r>
              <a:rPr lang="en-US" sz="1200" b="0" i="0" kern="1200" dirty="0">
                <a:solidFill>
                  <a:schemeClr val="tx1"/>
                </a:solidFill>
                <a:effectLst/>
                <a:latin typeface="+mn-lt"/>
                <a:ea typeface="+mn-ea"/>
                <a:cs typeface="+mn-cs"/>
              </a:rPr>
              <a:t>G. Violations. The property owner shall be in violation of the requirements of this section if he/she fails to:</a:t>
            </a:r>
          </a:p>
          <a:p>
            <a:pPr fontAlgn="base"/>
            <a:r>
              <a:rPr lang="en-US" sz="1200" b="0" i="0" kern="1200" dirty="0">
                <a:solidFill>
                  <a:schemeClr val="tx1"/>
                </a:solidFill>
                <a:effectLst/>
                <a:latin typeface="+mn-lt"/>
                <a:ea typeface="+mn-ea"/>
                <a:cs typeface="+mn-cs"/>
              </a:rPr>
              <a:t>1. Comply with the programmatic requirements of subsection (B)(1) of this section; or</a:t>
            </a:r>
          </a:p>
          <a:p>
            <a:pPr fontAlgn="base"/>
            <a:r>
              <a:rPr lang="en-US" sz="1200" b="0" i="0" kern="1200" dirty="0">
                <a:solidFill>
                  <a:schemeClr val="tx1"/>
                </a:solidFill>
                <a:effectLst/>
                <a:latin typeface="+mn-lt"/>
                <a:ea typeface="+mn-ea"/>
                <a:cs typeface="+mn-cs"/>
              </a:rPr>
              <a:t>2. Comply with the reporting requirements of subsection E of this section; or</a:t>
            </a:r>
          </a:p>
          <a:p>
            <a:pPr fontAlgn="base"/>
            <a:r>
              <a:rPr lang="en-US" sz="1200" b="0" i="0" kern="1200" dirty="0">
                <a:solidFill>
                  <a:schemeClr val="tx1"/>
                </a:solidFill>
                <a:effectLst/>
                <a:latin typeface="+mn-lt"/>
                <a:ea typeface="+mn-ea"/>
                <a:cs typeface="+mn-cs"/>
              </a:rPr>
              <a:t>3. Submit the required action plans required in subsection (F)(2) of this section; or</a:t>
            </a:r>
          </a:p>
          <a:p>
            <a:pPr fontAlgn="base"/>
            <a:r>
              <a:rPr lang="en-US" sz="1200" b="0" i="0" kern="1200" dirty="0">
                <a:solidFill>
                  <a:schemeClr val="tx1"/>
                </a:solidFill>
                <a:effectLst/>
                <a:latin typeface="+mn-lt"/>
                <a:ea typeface="+mn-ea"/>
                <a:cs typeface="+mn-cs"/>
              </a:rPr>
              <a:t>4. Implement the required action plans required in subsection (F)(2) of this section; or</a:t>
            </a:r>
          </a:p>
          <a:p>
            <a:pPr fontAlgn="base"/>
            <a:r>
              <a:rPr lang="en-US" sz="1200" b="0" i="0" kern="1200" dirty="0">
                <a:solidFill>
                  <a:schemeClr val="tx1"/>
                </a:solidFill>
                <a:effectLst/>
                <a:latin typeface="+mn-lt"/>
                <a:ea typeface="+mn-ea"/>
                <a:cs typeface="+mn-cs"/>
              </a:rPr>
              <a:t>5. Conduct the required employee survey of subsection (F)(3) of this section. (Ord. </a:t>
            </a:r>
            <a:r>
              <a:rPr lang="en-US" sz="1200" b="0" i="0" kern="1200" dirty="0">
                <a:solidFill>
                  <a:schemeClr val="tx1"/>
                </a:solidFill>
                <a:effectLst/>
                <a:latin typeface="+mn-lt"/>
                <a:ea typeface="+mn-ea"/>
                <a:cs typeface="+mn-cs"/>
                <a:hlinkClick r:id="rId5"/>
              </a:rPr>
              <a:t>6181</a:t>
            </a:r>
            <a:r>
              <a:rPr lang="en-US" sz="1200" b="0" i="0" kern="1200" dirty="0">
                <a:solidFill>
                  <a:schemeClr val="tx1"/>
                </a:solidFill>
                <a:effectLst/>
                <a:latin typeface="+mn-lt"/>
                <a:ea typeface="+mn-ea"/>
                <a:cs typeface="+mn-cs"/>
              </a:rPr>
              <a:t> § 2, 2014.)</a:t>
            </a:r>
          </a:p>
          <a:p>
            <a:endParaRPr lang="en-US" dirty="0"/>
          </a:p>
          <a:p>
            <a:endParaRPr lang="en-US" dirty="0"/>
          </a:p>
        </p:txBody>
      </p:sp>
    </p:spTree>
    <p:extLst>
      <p:ext uri="{BB962C8B-B14F-4D97-AF65-F5344CB8AC3E}">
        <p14:creationId xmlns:p14="http://schemas.microsoft.com/office/powerpoint/2010/main" val="2976327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https://www.sfcta.org/tncstoday. </a:t>
            </a:r>
          </a:p>
          <a:p>
            <a:r>
              <a:rPr lang="en-US" dirty="0"/>
              <a:t>“</a:t>
            </a:r>
            <a:r>
              <a:rPr lang="en-US" sz="1200" b="0" i="0" u="none" strike="noStrike" kern="1200" baseline="0" dirty="0">
                <a:solidFill>
                  <a:schemeClr val="tx1"/>
                </a:solidFill>
                <a:latin typeface="+mn-lt"/>
                <a:ea typeface="+mn-ea"/>
                <a:cs typeface="+mn-cs"/>
              </a:rPr>
              <a:t>The information presented is a profile of estimated local TNC usage (trips made entirely within San Francisco) from mid-November to mid-December of 2016. The TNC data was originally gathered by researchers at Northeastern University from the Application Programming Interfaces (APIs) of Uber and Lyft and then shared with the Transportation Authority. The Transportation Authority’s data team cleaned and analyzed the data for presentation here.“</a:t>
            </a:r>
            <a:endParaRPr lang="en-US" dirty="0"/>
          </a:p>
        </p:txBody>
      </p:sp>
      <p:sp>
        <p:nvSpPr>
          <p:cNvPr id="4" name="Slide Number Placeholder 3"/>
          <p:cNvSpPr>
            <a:spLocks noGrp="1"/>
          </p:cNvSpPr>
          <p:nvPr>
            <p:ph type="sldNum" sz="quarter" idx="10"/>
          </p:nvPr>
        </p:nvSpPr>
        <p:spPr/>
        <p:txBody>
          <a:bodyPr/>
          <a:lstStyle/>
          <a:p>
            <a:fld id="{BB4D6C8D-4D43-4D35-97F3-CAF1A1CC275C}" type="slidenum">
              <a:rPr lang="en-US" smtClean="0"/>
              <a:t>3</a:t>
            </a:fld>
            <a:endParaRPr lang="en-US"/>
          </a:p>
        </p:txBody>
      </p:sp>
    </p:spTree>
    <p:extLst>
      <p:ext uri="{BB962C8B-B14F-4D97-AF65-F5344CB8AC3E}">
        <p14:creationId xmlns:p14="http://schemas.microsoft.com/office/powerpoint/2010/main" val="5732167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Boston’s Beacon Hill neighborhood issued 3933 resident permits for 983 available curb parking spaces. Lesson learned: limit the</a:t>
            </a:r>
            <a:r>
              <a:rPr lang="en-US" baseline="0" dirty="0"/>
              <a:t> number </a:t>
            </a:r>
            <a:r>
              <a:rPr lang="en-US" dirty="0"/>
              <a:t>of permits issued to less than the number of spaces available!</a:t>
            </a:r>
          </a:p>
          <a:p>
            <a:endParaRPr lang="en-US" dirty="0"/>
          </a:p>
          <a:p>
            <a:r>
              <a:rPr lang="en-US" dirty="0"/>
              <a:t>Shopper Parking Permits</a:t>
            </a:r>
            <a:br>
              <a:rPr lang="en-US" dirty="0"/>
            </a:br>
            <a:r>
              <a:rPr lang="en-US" dirty="0"/>
              <a:t>(The Laguna Beach Resident's Permit of Choice)</a:t>
            </a:r>
            <a:br>
              <a:rPr lang="en-US" dirty="0"/>
            </a:br>
            <a:r>
              <a:rPr lang="en-US" dirty="0"/>
              <a:t>Available only to residents of Laguna Beach at a cost of $80 each for the first two permits and $150 each for the third and fourth with a maximum of four permits per household. Permits are valid for two years from August 1, to July 31 of the second year. Permits are prorated to $40 each for the first two permits and $75 each for the third and fourth permit after one year. Proof of residency is required. </a:t>
            </a:r>
            <a:br>
              <a:rPr lang="en-US" dirty="0"/>
            </a:br>
            <a:r>
              <a:rPr lang="en-US" dirty="0"/>
              <a:t>To learn more about the resident permit visit </a:t>
            </a:r>
            <a:r>
              <a:rPr lang="en-US" u="sng" dirty="0">
                <a:hlinkClick r:id="rId3"/>
              </a:rPr>
              <a:t>http://lagunabeachcity.net/cityhall/parking/parking_permits/shopper_permits.htm</a:t>
            </a:r>
            <a:endParaRPr lang="en-US" dirty="0"/>
          </a:p>
          <a:p>
            <a:r>
              <a:rPr lang="en-US" dirty="0"/>
              <a:t>To purchase a permit online visit </a:t>
            </a:r>
            <a:r>
              <a:rPr lang="en-US" dirty="0">
                <a:hlinkClick r:id="rId4"/>
              </a:rPr>
              <a:t>https://www.antaeusllc.com/pls/atu/atuPagePrep.pageDis?xSiteIDNo=82146997&amp;xpageno=138&amp;hash=061617122458</a:t>
            </a:r>
            <a:br>
              <a:rPr lang="en-US" dirty="0"/>
            </a:br>
            <a:r>
              <a:rPr lang="en-US" dirty="0"/>
              <a:t>Find out more about the permit </a:t>
            </a:r>
            <a:r>
              <a:rPr lang="en-US" dirty="0">
                <a:hlinkClick r:id="rId5"/>
              </a:rPr>
              <a:t>http://lagunabeachcity.net/civicax/filebank/blobdload.aspx?blobid=17938</a:t>
            </a:r>
            <a:r>
              <a:rPr lang="en-US" dirty="0"/>
              <a:t>. </a:t>
            </a:r>
            <a:br>
              <a:rPr lang="en-US" dirty="0"/>
            </a:br>
            <a:r>
              <a:rPr lang="en-US" dirty="0"/>
              <a:t>Print out a mail-in application </a:t>
            </a:r>
            <a:r>
              <a:rPr lang="en-US" dirty="0">
                <a:hlinkClick r:id="rId6"/>
              </a:rPr>
              <a:t>http://www.lagunabeachcity.net/civicax/filebank/blobdload.aspx?BlobID=10237</a:t>
            </a:r>
            <a:r>
              <a:rPr lang="en-US" dirty="0"/>
              <a:t>. </a:t>
            </a:r>
          </a:p>
          <a:p>
            <a:r>
              <a:rPr lang="en-US" dirty="0"/>
              <a:t>Regular parking fees </a:t>
            </a:r>
            <a:r>
              <a:rPr lang="en-US" sz="1200" u="sng" kern="1200" dirty="0">
                <a:solidFill>
                  <a:schemeClr val="tx1"/>
                </a:solidFill>
                <a:effectLst/>
                <a:latin typeface="+mn-lt"/>
                <a:ea typeface="+mn-ea"/>
                <a:cs typeface="+mn-cs"/>
                <a:hlinkClick r:id="rId7"/>
              </a:rPr>
              <a:t>http://www.lagunabeachcity.net/cityhall/parking/subcat_parking.htm</a:t>
            </a:r>
            <a:endParaRPr lang="en-US" dirty="0"/>
          </a:p>
          <a:p>
            <a:r>
              <a:rPr lang="en-US" dirty="0"/>
              <a:t>All links above accessed on January 7, 2018.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sign on the top right is from </a:t>
            </a:r>
            <a:r>
              <a:rPr lang="en-US" dirty="0" err="1"/>
              <a:t>Saarbrücken</a:t>
            </a:r>
            <a:r>
              <a:rPr lang="en-US" dirty="0"/>
              <a:t>, Germany, and indicates that one may pay for parking by cell phone or </a:t>
            </a:r>
            <a:r>
              <a:rPr lang="en-US" baseline="0" dirty="0"/>
              <a:t> by purchasing a parking card. The sign on the bottom right is from a pay-by-phone pilot project conducted in San Francisco.</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AFCBA90-1614-4BE5-9FC8-2A979E9EBBC5}" type="slidenum">
              <a:rPr lang="en-US" smtClean="0"/>
              <a:pPr/>
              <a:t>38</a:t>
            </a:fld>
            <a:endParaRPr lang="en-US"/>
          </a:p>
        </p:txBody>
      </p:sp>
    </p:spTree>
    <p:extLst>
      <p:ext uri="{BB962C8B-B14F-4D97-AF65-F5344CB8AC3E}">
        <p14:creationId xmlns:p14="http://schemas.microsoft.com/office/powerpoint/2010/main" val="3323547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r>
              <a:rPr lang="en-US" dirty="0"/>
              <a:t>Cleveland: https://www.cincinnati-oh.gov/community-development/assets/File/OTR%20Parking%20Recommendations_9_27_18(1).pdf</a:t>
            </a:r>
          </a:p>
          <a:p>
            <a:r>
              <a:rPr lang="en-US" dirty="0"/>
              <a:t>Cincinnati: https://www.citybeat.com/news/blog/21023188/otr-gets-parking-permits-core-neighborhoods-lose-parking-space-requirements</a:t>
            </a:r>
          </a:p>
          <a:p>
            <a:r>
              <a:rPr lang="en-US" dirty="0"/>
              <a:t>Kansas City, MO: https://www.cincinnati-oh.gov/community-development/assets/File/OTR%20Parking%20Recommendations_9_27_18(1).pdf</a:t>
            </a:r>
          </a:p>
          <a:p>
            <a:r>
              <a:rPr lang="en-US" dirty="0"/>
              <a:t>Rio: https://www.ptcconsultants.co/minimum-parking-requirements-rio/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CBA90-1614-4BE5-9FC8-2A979E9EBB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8447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err="1"/>
              <a:t>Håkan</a:t>
            </a:r>
            <a:r>
              <a:rPr lang="en-US" dirty="0"/>
              <a:t> </a:t>
            </a:r>
            <a:r>
              <a:rPr lang="en-US" dirty="0" err="1"/>
              <a:t>Dahlström</a:t>
            </a:r>
            <a:endParaRPr lang="en-US" dirty="0"/>
          </a:p>
          <a:p>
            <a:r>
              <a:rPr lang="en-US" dirty="0"/>
              <a:t>Source for 2019 reference: </a:t>
            </a:r>
            <a:r>
              <a:rPr lang="en-US" dirty="0">
                <a:hlinkClick r:id="rId3"/>
              </a:rPr>
              <a:t>https://www.sfchronicle.com/business/article/SFO-redirects-Uber-Lyft-pickups-to-ease-gridlock-13941761.php</a:t>
            </a:r>
            <a:endParaRPr lang="en-US" dirty="0"/>
          </a:p>
          <a:p>
            <a:r>
              <a:rPr lang="en-US" dirty="0"/>
              <a:t>Source for 2018 reference: http://abc7news.com/traffic/curbside-drop-off-pick-up-at-sfo-will-cost-more-for-lyft-uber-riders/3461564/</a:t>
            </a:r>
          </a:p>
        </p:txBody>
      </p:sp>
      <p:sp>
        <p:nvSpPr>
          <p:cNvPr id="4" name="Slide Number Placeholder 3"/>
          <p:cNvSpPr>
            <a:spLocks noGrp="1"/>
          </p:cNvSpPr>
          <p:nvPr>
            <p:ph type="sldNum" sz="quarter" idx="10"/>
          </p:nvPr>
        </p:nvSpPr>
        <p:spPr/>
        <p:txBody>
          <a:bodyPr/>
          <a:lstStyle/>
          <a:p>
            <a:fld id="{BB4D6C8D-4D43-4D35-97F3-CAF1A1CC275C}" type="slidenum">
              <a:rPr lang="en-US" smtClean="0"/>
              <a:t>41</a:t>
            </a:fld>
            <a:endParaRPr lang="en-US"/>
          </a:p>
        </p:txBody>
      </p:sp>
    </p:spTree>
    <p:extLst>
      <p:ext uri="{BB962C8B-B14F-4D97-AF65-F5344CB8AC3E}">
        <p14:creationId xmlns:p14="http://schemas.microsoft.com/office/powerpoint/2010/main" val="25188181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https://www.sfgate.com/travel/article/Uber-Lyft-fees-to-increase-at-SFO-13026867.php</a:t>
            </a:r>
            <a:r>
              <a:rPr lang="en-US" dirty="0"/>
              <a:t> </a:t>
            </a:r>
          </a:p>
        </p:txBody>
      </p:sp>
      <p:sp>
        <p:nvSpPr>
          <p:cNvPr id="4" name="Slide Number Placeholder 3"/>
          <p:cNvSpPr>
            <a:spLocks noGrp="1"/>
          </p:cNvSpPr>
          <p:nvPr>
            <p:ph type="sldNum" sz="quarter" idx="5"/>
          </p:nvPr>
        </p:nvSpPr>
        <p:spPr/>
        <p:txBody>
          <a:bodyPr/>
          <a:lstStyle/>
          <a:p>
            <a:fld id="{BB4D6C8D-4D43-4D35-97F3-CAF1A1CC275C}" type="slidenum">
              <a:rPr lang="en-US" smtClean="0"/>
              <a:t>42</a:t>
            </a:fld>
            <a:endParaRPr lang="en-US"/>
          </a:p>
        </p:txBody>
      </p:sp>
    </p:spTree>
    <p:extLst>
      <p:ext uri="{BB962C8B-B14F-4D97-AF65-F5344CB8AC3E}">
        <p14:creationId xmlns:p14="http://schemas.microsoft.com/office/powerpoint/2010/main" val="3007598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D33AD4-1BF1-416A-BA39-14B8B3E42C72}" type="slidenum">
              <a:rPr lang="en-US"/>
              <a:pPr/>
              <a:t>43</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pPr marL="231775" indent="-231775">
              <a:buFontTx/>
              <a:buChar char="•"/>
            </a:pPr>
            <a:r>
              <a:rPr lang="en-US" dirty="0"/>
              <a:t>Traffic reduction after six months averages 22%</a:t>
            </a:r>
          </a:p>
          <a:p>
            <a:pPr marL="690563" lvl="1" indent="-344488"/>
            <a:r>
              <a:rPr lang="en-US" dirty="0"/>
              <a:t>Equivalent to 100,000 fewer vehicle passages per day</a:t>
            </a:r>
          </a:p>
          <a:p>
            <a:endParaRPr lang="en-US" dirty="0"/>
          </a:p>
          <a:p>
            <a:r>
              <a:rPr lang="en-US" dirty="0"/>
              <a:t>Photo source: </a:t>
            </a:r>
            <a:r>
              <a:rPr lang="en-US" dirty="0">
                <a:hlinkClick r:id="rId3"/>
              </a:rPr>
              <a:t>https://www.roadtraffic-technology.com/projects/stockholm-congestion/</a:t>
            </a:r>
            <a:endParaRPr lang="en-US" dirty="0"/>
          </a:p>
        </p:txBody>
      </p:sp>
    </p:spTree>
    <p:extLst>
      <p:ext uri="{BB962C8B-B14F-4D97-AF65-F5344CB8AC3E}">
        <p14:creationId xmlns:p14="http://schemas.microsoft.com/office/powerpoint/2010/main" val="8617967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9636ED-3001-492C-9F98-48ADA28E42A8}" type="slidenum">
              <a:rPr lang="en-US" altLang="en-US"/>
              <a:pPr/>
              <a:t>44</a:t>
            </a:fld>
            <a:endParaRPr lang="en-US" alt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r>
              <a:rPr lang="en-US" altLang="en-US" dirty="0"/>
              <a:t>“</a:t>
            </a:r>
            <a:r>
              <a:rPr lang="en-US" sz="1200" b="0" i="0" kern="1200" dirty="0">
                <a:solidFill>
                  <a:schemeClr val="tx1"/>
                </a:solidFill>
                <a:effectLst/>
                <a:latin typeface="+mn-lt"/>
                <a:ea typeface="+mn-ea"/>
                <a:cs typeface="+mn-cs"/>
              </a:rPr>
              <a:t>In July 2010 </a:t>
            </a:r>
            <a:r>
              <a:rPr lang="en-US" sz="1200" b="0" i="0" u="none" strike="noStrike" kern="1200" dirty="0">
                <a:solidFill>
                  <a:schemeClr val="tx1"/>
                </a:solidFill>
                <a:effectLst/>
                <a:latin typeface="+mn-lt"/>
                <a:ea typeface="+mn-ea"/>
                <a:cs typeface="+mn-cs"/>
                <a:hlinkClick r:id="rId3" tooltip="Congestion pricing"/>
              </a:rPr>
              <a:t>congestion pricing</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tooltip="Toll bridge"/>
              </a:rPr>
              <a:t>tolls</a:t>
            </a:r>
            <a:r>
              <a:rPr lang="en-US" sz="1200" b="0" i="0" kern="1200" dirty="0">
                <a:solidFill>
                  <a:schemeClr val="tx1"/>
                </a:solidFill>
                <a:effectLst/>
                <a:latin typeface="+mn-lt"/>
                <a:ea typeface="+mn-ea"/>
                <a:cs typeface="+mn-cs"/>
              </a:rPr>
              <a:t> were implemented at the </a:t>
            </a:r>
            <a:r>
              <a:rPr lang="en-US" sz="1200" b="0" i="0" u="none" strike="noStrike" kern="1200" dirty="0">
                <a:solidFill>
                  <a:schemeClr val="tx1"/>
                </a:solidFill>
                <a:effectLst/>
                <a:latin typeface="+mn-lt"/>
                <a:ea typeface="+mn-ea"/>
                <a:cs typeface="+mn-cs"/>
                <a:hlinkClick r:id="rId5" tooltip="San Francisco–Oakland Bay Bridge"/>
              </a:rPr>
              <a:t>San Francisco–Oakland Bay Bridge</a:t>
            </a:r>
            <a:r>
              <a:rPr lang="en-US" sz="1200" b="0" i="0" kern="1200" dirty="0">
                <a:solidFill>
                  <a:schemeClr val="tx1"/>
                </a:solidFill>
                <a:effectLst/>
                <a:latin typeface="+mn-lt"/>
                <a:ea typeface="+mn-ea"/>
                <a:cs typeface="+mn-cs"/>
              </a:rPr>
              <a:t>. The Bay Bridge congestion pricing scheme charges a US$6 toll from 5 a.m. to 10 a.m. and 3 p.m. to 7 p.m., Monday through Friday. During weekends cars pay US$5. </a:t>
            </a:r>
            <a:r>
              <a:rPr lang="en-US" sz="1200" b="0" i="0" u="none" strike="noStrike" kern="1200" dirty="0" err="1">
                <a:solidFill>
                  <a:schemeClr val="tx1"/>
                </a:solidFill>
                <a:effectLst/>
                <a:latin typeface="+mn-lt"/>
                <a:ea typeface="+mn-ea"/>
                <a:cs typeface="+mn-cs"/>
                <a:hlinkClick r:id="rId6" tooltip="Carpools"/>
              </a:rPr>
              <a:t>Carpools</a:t>
            </a:r>
            <a:r>
              <a:rPr lang="en-US" sz="1200" b="0" i="0" kern="1200" dirty="0" err="1">
                <a:solidFill>
                  <a:schemeClr val="tx1"/>
                </a:solidFill>
                <a:effectLst/>
                <a:latin typeface="+mn-lt"/>
                <a:ea typeface="+mn-ea"/>
                <a:cs typeface="+mn-cs"/>
              </a:rPr>
              <a:t>before</a:t>
            </a:r>
            <a:r>
              <a:rPr lang="en-US" sz="1200" b="0" i="0" kern="1200" dirty="0">
                <a:solidFill>
                  <a:schemeClr val="tx1"/>
                </a:solidFill>
                <a:effectLst/>
                <a:latin typeface="+mn-lt"/>
                <a:ea typeface="+mn-ea"/>
                <a:cs typeface="+mn-cs"/>
              </a:rPr>
              <a:t> the implementation were exempted but now they pay US$2.50. The toll remained at the previous toll of US$4 at all other times on weekdays.</a:t>
            </a:r>
            <a:r>
              <a:rPr lang="en-US" sz="1200" b="0" i="0" u="none" strike="noStrike" kern="1200" baseline="30000" dirty="0">
                <a:solidFill>
                  <a:schemeClr val="tx1"/>
                </a:solidFill>
                <a:effectLst/>
                <a:latin typeface="+mn-lt"/>
                <a:ea typeface="+mn-ea"/>
                <a:cs typeface="+mn-cs"/>
                <a:hlinkClick r:id="rId7"/>
              </a:rPr>
              <a:t>[11]</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hlinkClick r:id="rId8" tooltip="Bay Area Toll Authority"/>
              </a:rPr>
              <a:t>Bay Area Toll Authority</a:t>
            </a:r>
            <a:r>
              <a:rPr lang="en-US" sz="1200" b="0" i="0" kern="1200" dirty="0">
                <a:solidFill>
                  <a:schemeClr val="tx1"/>
                </a:solidFill>
                <a:effectLst/>
                <a:latin typeface="+mn-lt"/>
                <a:ea typeface="+mn-ea"/>
                <a:cs typeface="+mn-cs"/>
              </a:rPr>
              <a:t> reported that by October 2010 fewer users are driving during the peak hours and more vehicles are crossing the Bay Bridge before and after the 5–10 a.m. period in which the congestion toll goes into effect. According to a study contracted to the </a:t>
            </a:r>
            <a:r>
              <a:rPr lang="en-US" sz="1200" b="0" i="0" u="none" strike="noStrike" kern="1200" dirty="0">
                <a:solidFill>
                  <a:schemeClr val="tx1"/>
                </a:solidFill>
                <a:effectLst/>
                <a:latin typeface="+mn-lt"/>
                <a:ea typeface="+mn-ea"/>
                <a:cs typeface="+mn-cs"/>
                <a:hlinkClick r:id="rId9" tooltip="University of California, Berkeley"/>
              </a:rPr>
              <a:t>University of California, Berkeley</a:t>
            </a:r>
            <a:r>
              <a:rPr lang="en-US" sz="1200" b="0" i="0" kern="1200" dirty="0">
                <a:solidFill>
                  <a:schemeClr val="tx1"/>
                </a:solidFill>
                <a:effectLst/>
                <a:latin typeface="+mn-lt"/>
                <a:ea typeface="+mn-ea"/>
                <a:cs typeface="+mn-cs"/>
              </a:rPr>
              <a:t>, commute delays in the first six months have dropped by an average of 15 percent compared with 2009. When the congestion tolls were proposed, the agency expected the scheme to produce a 20 to 30 percent drop in commute traffic. The study also found a decrease in the number of carpools since the first fee for carpools was introduced, with a reduction of 10,800 carpoolers when figures from September 2009 and 2010 are compared. The UC Berkeley study also provides evidence that some people are using </a:t>
            </a:r>
            <a:r>
              <a:rPr lang="en-US" sz="1200" b="0" i="0" u="none" strike="noStrike" kern="1200" dirty="0">
                <a:solidFill>
                  <a:schemeClr val="tx1"/>
                </a:solidFill>
                <a:effectLst/>
                <a:latin typeface="+mn-lt"/>
                <a:ea typeface="+mn-ea"/>
                <a:cs typeface="+mn-cs"/>
                <a:hlinkClick r:id="rId10" tooltip="BART"/>
              </a:rPr>
              <a:t>BART</a:t>
            </a:r>
            <a:r>
              <a:rPr lang="en-US" sz="1200" b="0" i="0" kern="1200" dirty="0">
                <a:solidFill>
                  <a:schemeClr val="tx1"/>
                </a:solidFill>
                <a:effectLst/>
                <a:latin typeface="+mn-lt"/>
                <a:ea typeface="+mn-ea"/>
                <a:cs typeface="+mn-cs"/>
              </a:rPr>
              <a:t> to get to work in San Francisco instead of paying the higher tolls on the Bay Bridge during rush hour.</a:t>
            </a:r>
            <a:r>
              <a:rPr lang="en-US" sz="1200" b="0" i="0" u="none" strike="noStrike" kern="1200" baseline="30000" dirty="0">
                <a:solidFill>
                  <a:schemeClr val="tx1"/>
                </a:solidFill>
                <a:effectLst/>
                <a:latin typeface="+mn-lt"/>
                <a:ea typeface="+mn-ea"/>
                <a:cs typeface="+mn-cs"/>
                <a:hlinkClick r:id="rId11"/>
              </a:rPr>
              <a:t>[17]</a:t>
            </a:r>
            <a:r>
              <a:rPr lang="en-US" sz="1200" b="0" i="0" u="none" strike="noStrike" kern="1200" baseline="30000" dirty="0">
                <a:solidFill>
                  <a:schemeClr val="tx1"/>
                </a:solidFill>
                <a:effectLst/>
                <a:latin typeface="+mn-lt"/>
                <a:ea typeface="+mn-ea"/>
                <a:cs typeface="+mn-cs"/>
                <a:hlinkClick r:id="rId12"/>
              </a:rPr>
              <a:t>[18]</a:t>
            </a:r>
            <a:r>
              <a:rPr lang="en-US" sz="1200" b="0" i="0" u="none" strike="noStrike" kern="1200" baseline="300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altLang="en-US" dirty="0"/>
              <a:t>Source: https://en.wikipedia.org/wiki/San_Francisco_congestion_pricing</a:t>
            </a:r>
          </a:p>
          <a:p>
            <a:r>
              <a:rPr lang="en-US" altLang="en-US" dirty="0"/>
              <a:t>Source: http://www.sfgate.com/bayarea/article/New-I-680-express-lanes-open-12262429.php</a:t>
            </a:r>
          </a:p>
          <a:p>
            <a:r>
              <a:rPr lang="en-US" altLang="en-US" dirty="0"/>
              <a:t>Source: http://511.org/driving/express-lanes/work</a:t>
            </a:r>
          </a:p>
          <a:p>
            <a:endParaRPr lang="en-US" altLang="en-US" dirty="0"/>
          </a:p>
          <a:p>
            <a:endParaRPr lang="en-US" altLang="en-US" dirty="0"/>
          </a:p>
        </p:txBody>
      </p:sp>
    </p:spTree>
    <p:extLst>
      <p:ext uri="{BB962C8B-B14F-4D97-AF65-F5344CB8AC3E}">
        <p14:creationId xmlns:p14="http://schemas.microsoft.com/office/powerpoint/2010/main" val="30894060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t>LGC Sacramento Parking Symposium July 25, 2007</a:t>
            </a:r>
          </a:p>
        </p:txBody>
      </p:sp>
      <p:sp>
        <p:nvSpPr>
          <p:cNvPr id="6" name="Rectangle 7"/>
          <p:cNvSpPr>
            <a:spLocks noGrp="1" noChangeArrowheads="1"/>
          </p:cNvSpPr>
          <p:nvPr>
            <p:ph type="sldNum" sz="quarter" idx="5"/>
          </p:nvPr>
        </p:nvSpPr>
        <p:spPr>
          <a:ln/>
        </p:spPr>
        <p:txBody>
          <a:bodyPr/>
          <a:lstStyle/>
          <a:p>
            <a:fld id="{CF6A0AD3-1153-4F49-BEBB-9DC118B42F0F}" type="slidenum">
              <a:rPr lang="en-US"/>
              <a:pPr/>
              <a:t>45</a:t>
            </a:fld>
            <a:endParaRPr lang="en-US"/>
          </a:p>
        </p:txBody>
      </p:sp>
      <p:sp>
        <p:nvSpPr>
          <p:cNvPr id="1293314" name="Rectangle 2"/>
          <p:cNvSpPr>
            <a:spLocks noGrp="1" noRot="1" noChangeAspect="1" noChangeArrowheads="1" noTextEdit="1"/>
          </p:cNvSpPr>
          <p:nvPr>
            <p:ph type="sldImg"/>
          </p:nvPr>
        </p:nvSpPr>
        <p:spPr>
          <a:xfrm>
            <a:off x="1185863" y="695325"/>
            <a:ext cx="4619625" cy="3465513"/>
          </a:xfrm>
          <a:ln/>
        </p:spPr>
      </p:sp>
      <p:sp>
        <p:nvSpPr>
          <p:cNvPr id="12933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954986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t>LGC Sacramento Parking Symposium July 25, 2007</a:t>
            </a:r>
          </a:p>
        </p:txBody>
      </p:sp>
      <p:sp>
        <p:nvSpPr>
          <p:cNvPr id="6" name="Rectangle 7"/>
          <p:cNvSpPr>
            <a:spLocks noGrp="1" noChangeArrowheads="1"/>
          </p:cNvSpPr>
          <p:nvPr>
            <p:ph type="sldNum" sz="quarter" idx="5"/>
          </p:nvPr>
        </p:nvSpPr>
        <p:spPr>
          <a:ln/>
        </p:spPr>
        <p:txBody>
          <a:bodyPr/>
          <a:lstStyle/>
          <a:p>
            <a:fld id="{CF6A0AD3-1153-4F49-BEBB-9DC118B42F0F}" type="slidenum">
              <a:rPr lang="en-US"/>
              <a:pPr/>
              <a:t>46</a:t>
            </a:fld>
            <a:endParaRPr lang="en-US"/>
          </a:p>
        </p:txBody>
      </p:sp>
      <p:sp>
        <p:nvSpPr>
          <p:cNvPr id="1293314" name="Rectangle 2"/>
          <p:cNvSpPr>
            <a:spLocks noGrp="1" noRot="1" noChangeAspect="1" noChangeArrowheads="1" noTextEdit="1"/>
          </p:cNvSpPr>
          <p:nvPr>
            <p:ph type="sldImg"/>
          </p:nvPr>
        </p:nvSpPr>
        <p:spPr>
          <a:xfrm>
            <a:off x="1185863" y="695325"/>
            <a:ext cx="4619625" cy="3465513"/>
          </a:xfrm>
          <a:ln/>
        </p:spPr>
      </p:sp>
      <p:sp>
        <p:nvSpPr>
          <p:cNvPr id="12933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922728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t>LGC Sacramento Parking Symposium July 25, 2007</a:t>
            </a:r>
          </a:p>
        </p:txBody>
      </p:sp>
      <p:sp>
        <p:nvSpPr>
          <p:cNvPr id="6" name="Rectangle 7"/>
          <p:cNvSpPr>
            <a:spLocks noGrp="1" noChangeArrowheads="1"/>
          </p:cNvSpPr>
          <p:nvPr>
            <p:ph type="sldNum" sz="quarter" idx="5"/>
          </p:nvPr>
        </p:nvSpPr>
        <p:spPr>
          <a:ln/>
        </p:spPr>
        <p:txBody>
          <a:bodyPr/>
          <a:lstStyle/>
          <a:p>
            <a:fld id="{CF6A0AD3-1153-4F49-BEBB-9DC118B42F0F}" type="slidenum">
              <a:rPr lang="en-US"/>
              <a:pPr/>
              <a:t>47</a:t>
            </a:fld>
            <a:endParaRPr lang="en-US"/>
          </a:p>
        </p:txBody>
      </p:sp>
      <p:sp>
        <p:nvSpPr>
          <p:cNvPr id="1293314" name="Rectangle 2"/>
          <p:cNvSpPr>
            <a:spLocks noGrp="1" noRot="1" noChangeAspect="1" noChangeArrowheads="1" noTextEdit="1"/>
          </p:cNvSpPr>
          <p:nvPr>
            <p:ph type="sldImg"/>
          </p:nvPr>
        </p:nvSpPr>
        <p:spPr>
          <a:xfrm>
            <a:off x="1185863" y="695325"/>
            <a:ext cx="4619625" cy="3465513"/>
          </a:xfrm>
          <a:ln/>
        </p:spPr>
      </p:sp>
      <p:sp>
        <p:nvSpPr>
          <p:cNvPr id="12933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60780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strong economic growth, San Francisco parking tax revenues have been steadily declining. City officials attribute the decline to ridehailing. </a:t>
            </a:r>
            <a:r>
              <a:rPr lang="en-US" sz="1200" kern="1200" dirty="0">
                <a:solidFill>
                  <a:schemeClr val="tx1"/>
                </a:solidFill>
                <a:latin typeface="+mn-lt"/>
                <a:ea typeface="+mn-ea"/>
                <a:cs typeface="+mn-cs"/>
              </a:rPr>
              <a:t>For FY 2016-17, the City had budgeted $92.8 million based upon past parking revenue growth trends, inflation, population and economic growth, but actual revenues for that year came in at just 84.3 million, and $11.5 million shortfall. For FY 2017-18, projected year-end revenues based on the first six months of actual revenues are $83.4 million, which would be a 0.8% decline from the previous year.</a:t>
            </a:r>
            <a:endParaRPr lang="en-US" dirty="0"/>
          </a:p>
          <a:p>
            <a:endParaRPr lang="en-US" dirty="0"/>
          </a:p>
          <a:p>
            <a:r>
              <a:rPr lang="en-US" dirty="0"/>
              <a:t>Source: City and County of San Francisco Office of the Controller, Budget Status Reports. </a:t>
            </a:r>
          </a:p>
          <a:p>
            <a:r>
              <a:rPr lang="en-US" dirty="0"/>
              <a:t>https://sfcontroller.org/sites/default/files/FY%202015-16%209-Month%20Report-%20FINAL.pdf</a:t>
            </a:r>
          </a:p>
          <a:p>
            <a:r>
              <a:rPr lang="en-US" dirty="0"/>
              <a:t>http://sfcontroller.org/sites/default/files/Documents/Budget/FY%202016-17%209-Month%20Report%20FINAL%20-%20Revised.pdf</a:t>
            </a:r>
          </a:p>
          <a:p>
            <a:r>
              <a:rPr lang="en-US" dirty="0"/>
              <a:t>https://sfcontroller.org/sites/default/files/Documents/Budget/FY18-19%20and%20FY19-20%20MFS%20FINAL_0.pdf</a:t>
            </a:r>
          </a:p>
        </p:txBody>
      </p:sp>
      <p:sp>
        <p:nvSpPr>
          <p:cNvPr id="4" name="Slide Number Placeholder 3"/>
          <p:cNvSpPr>
            <a:spLocks noGrp="1"/>
          </p:cNvSpPr>
          <p:nvPr>
            <p:ph type="sldNum" sz="quarter" idx="10"/>
          </p:nvPr>
        </p:nvSpPr>
        <p:spPr/>
        <p:txBody>
          <a:bodyPr/>
          <a:lstStyle/>
          <a:p>
            <a:fld id="{BB4D6C8D-4D43-4D35-97F3-CAF1A1CC275C}" type="slidenum">
              <a:rPr lang="en-US" smtClean="0"/>
              <a:t>6</a:t>
            </a:fld>
            <a:endParaRPr lang="en-US"/>
          </a:p>
        </p:txBody>
      </p:sp>
    </p:spTree>
    <p:extLst>
      <p:ext uri="{BB962C8B-B14F-4D97-AF65-F5344CB8AC3E}">
        <p14:creationId xmlns:p14="http://schemas.microsoft.com/office/powerpoint/2010/main" val="3480890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Source: http://www.sandiegouniontribune.com/business/growth-development/sd-fi-ace-parking-uber-lyft-competition-20180222-story.html</a:t>
            </a:r>
          </a:p>
        </p:txBody>
      </p:sp>
      <p:sp>
        <p:nvSpPr>
          <p:cNvPr id="4" name="Slide Number Placeholder 3"/>
          <p:cNvSpPr>
            <a:spLocks noGrp="1"/>
          </p:cNvSpPr>
          <p:nvPr>
            <p:ph type="sldNum" sz="quarter" idx="10"/>
          </p:nvPr>
        </p:nvSpPr>
        <p:spPr/>
        <p:txBody>
          <a:bodyPr/>
          <a:lstStyle/>
          <a:p>
            <a:fld id="{BB4D6C8D-4D43-4D35-97F3-CAF1A1CC275C}" type="slidenum">
              <a:rPr lang="en-US" smtClean="0"/>
              <a:t>7</a:t>
            </a:fld>
            <a:endParaRPr lang="en-US"/>
          </a:p>
        </p:txBody>
      </p:sp>
    </p:spTree>
    <p:extLst>
      <p:ext uri="{BB962C8B-B14F-4D97-AF65-F5344CB8AC3E}">
        <p14:creationId xmlns:p14="http://schemas.microsoft.com/office/powerpoint/2010/main" val="2809222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a:r>
            <a:r>
              <a:rPr lang="en-US" dirty="0">
                <a:effectLst/>
              </a:rPr>
              <a:t>The company has already delivered </a:t>
            </a:r>
            <a:r>
              <a:rPr lang="en-US" b="1" dirty="0">
                <a:effectLst/>
              </a:rPr>
              <a:t>45</a:t>
            </a:r>
            <a:r>
              <a:rPr lang="en-US" dirty="0">
                <a:effectLst/>
              </a:rPr>
              <a:t> ARMA [11-seater electric autonomous shuttle vehicles] around the world...” </a:t>
            </a:r>
          </a:p>
          <a:p>
            <a:r>
              <a:rPr lang="en-US" dirty="0">
                <a:effectLst/>
              </a:rPr>
              <a:t>Source: http://insideevs.com/navya-says-it-will-build-25-fully-autonomous-shuttle-buses-by-end-of-2017/</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https://lenews.ch/2017/06/30/swiss-driverless-buses-a-hit-despite-accident/ </a:t>
            </a:r>
          </a:p>
          <a:p>
            <a:pPr fontAlgn="base"/>
            <a:r>
              <a:rPr lang="en-US" sz="1200" b="1" kern="1200" dirty="0">
                <a:solidFill>
                  <a:schemeClr val="tx1"/>
                </a:solidFill>
                <a:effectLst/>
                <a:latin typeface="+mn-lt"/>
                <a:ea typeface="+mn-ea"/>
                <a:cs typeface="+mn-cs"/>
              </a:rPr>
              <a:t>Swiss driverless buses a hit despite accident</a:t>
            </a:r>
          </a:p>
          <a:p>
            <a:pPr fontAlgn="base"/>
            <a:r>
              <a:rPr lang="en-US" sz="1200" kern="1200" dirty="0">
                <a:solidFill>
                  <a:schemeClr val="tx1"/>
                </a:solidFill>
                <a:effectLst/>
                <a:latin typeface="+mn-lt"/>
                <a:ea typeface="+mn-ea"/>
                <a:cs typeface="+mn-cs"/>
              </a:rPr>
              <a:t>30/06/2017 By </a:t>
            </a:r>
            <a:r>
              <a:rPr lang="en-US" sz="1200" u="none" strike="noStrike" kern="1200" dirty="0">
                <a:solidFill>
                  <a:schemeClr val="tx1"/>
                </a:solidFill>
                <a:effectLst/>
                <a:latin typeface="+mn-lt"/>
                <a:ea typeface="+mn-ea"/>
                <a:cs typeface="+mn-cs"/>
                <a:hlinkClick r:id="rId3"/>
              </a:rPr>
              <a:t>Peter </a:t>
            </a:r>
            <a:r>
              <a:rPr lang="en-US" sz="1200" u="none" strike="noStrike" kern="1200" dirty="0" err="1">
                <a:solidFill>
                  <a:schemeClr val="tx1"/>
                </a:solidFill>
                <a:effectLst/>
                <a:latin typeface="+mn-lt"/>
                <a:ea typeface="+mn-ea"/>
                <a:cs typeface="+mn-cs"/>
                <a:hlinkClick r:id="rId3"/>
              </a:rPr>
              <a:t>Hulm</a:t>
            </a:r>
            <a:endParaRPr lang="en-US" sz="1200" kern="1200" dirty="0">
              <a:solidFill>
                <a:schemeClr val="tx1"/>
              </a:solidFill>
              <a:effectLst/>
              <a:latin typeface="+mn-lt"/>
              <a:ea typeface="+mn-ea"/>
              <a:cs typeface="+mn-cs"/>
            </a:endParaRPr>
          </a:p>
          <a:p>
            <a:pPr fontAlgn="base"/>
            <a:r>
              <a:rPr lang="en-US" sz="1200" b="1" kern="1200" dirty="0">
                <a:solidFill>
                  <a:schemeClr val="tx1"/>
                </a:solidFill>
                <a:effectLst/>
                <a:latin typeface="+mn-lt"/>
                <a:ea typeface="+mn-ea"/>
                <a:cs typeface="+mn-cs"/>
              </a:rPr>
              <a:t>By Peter </a:t>
            </a:r>
            <a:r>
              <a:rPr lang="en-US" sz="1200" b="1" kern="1200" dirty="0" err="1">
                <a:solidFill>
                  <a:schemeClr val="tx1"/>
                </a:solidFill>
                <a:effectLst/>
                <a:latin typeface="+mn-lt"/>
                <a:ea typeface="+mn-ea"/>
                <a:cs typeface="+mn-cs"/>
              </a:rPr>
              <a:t>Hulm</a:t>
            </a: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“Sion’s driverless public shuttle buses celebrated their first anniversary of experimental operation in the mainly pedestrian precincts of the Valais capital on 23 June 2017.</a:t>
            </a:r>
          </a:p>
          <a:p>
            <a:pPr fontAlgn="base"/>
            <a:r>
              <a:rPr lang="en-US" sz="1200" kern="1200" dirty="0">
                <a:solidFill>
                  <a:schemeClr val="tx1"/>
                </a:solidFill>
                <a:effectLst/>
                <a:latin typeface="+mn-lt"/>
                <a:ea typeface="+mn-ea"/>
                <a:cs typeface="+mn-cs"/>
              </a:rPr>
              <a:t>Source: Twitter</a:t>
            </a:r>
          </a:p>
          <a:p>
            <a:pPr fontAlgn="base"/>
            <a:r>
              <a:rPr lang="en-US" sz="1200" kern="1200" dirty="0">
                <a:solidFill>
                  <a:schemeClr val="tx1"/>
                </a:solidFill>
                <a:effectLst/>
                <a:latin typeface="+mn-lt"/>
                <a:ea typeface="+mn-ea"/>
                <a:cs typeface="+mn-cs"/>
              </a:rPr>
              <a:t>Switzerland’s </a:t>
            </a:r>
            <a:r>
              <a:rPr lang="en-US" sz="1200" kern="1200" dirty="0" err="1">
                <a:solidFill>
                  <a:schemeClr val="tx1"/>
                </a:solidFill>
                <a:effectLst/>
                <a:latin typeface="+mn-lt"/>
                <a:ea typeface="+mn-ea"/>
                <a:cs typeface="+mn-cs"/>
              </a:rPr>
              <a:t>PostAuto</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PostBus</a:t>
            </a:r>
            <a:r>
              <a:rPr lang="en-US" sz="1200" kern="1200" dirty="0">
                <a:solidFill>
                  <a:schemeClr val="tx1"/>
                </a:solidFill>
                <a:effectLst/>
                <a:latin typeface="+mn-lt"/>
                <a:ea typeface="+mn-ea"/>
                <a:cs typeface="+mn-cs"/>
              </a:rPr>
              <a:t>, responsible for the 11-seater yellow electric vehicles built by the French company </a:t>
            </a:r>
            <a:r>
              <a:rPr lang="en-US" sz="1200" kern="1200" dirty="0" err="1">
                <a:solidFill>
                  <a:schemeClr val="tx1"/>
                </a:solidFill>
                <a:effectLst/>
                <a:latin typeface="+mn-lt"/>
                <a:ea typeface="+mn-ea"/>
                <a:cs typeface="+mn-cs"/>
              </a:rPr>
              <a:t>Navya</a:t>
            </a:r>
            <a:r>
              <a:rPr lang="en-US" sz="1200" kern="1200" dirty="0">
                <a:solidFill>
                  <a:schemeClr val="tx1"/>
                </a:solidFill>
                <a:effectLst/>
                <a:latin typeface="+mn-lt"/>
                <a:ea typeface="+mn-ea"/>
                <a:cs typeface="+mn-cs"/>
              </a:rPr>
              <a:t>, said the two </a:t>
            </a:r>
            <a:r>
              <a:rPr lang="en-US" sz="1200" kern="1200" dirty="0" err="1">
                <a:solidFill>
                  <a:schemeClr val="tx1"/>
                </a:solidFill>
                <a:effectLst/>
                <a:latin typeface="+mn-lt"/>
                <a:ea typeface="+mn-ea"/>
                <a:cs typeface="+mn-cs"/>
              </a:rPr>
              <a:t>SmartShuttles</a:t>
            </a:r>
            <a:r>
              <a:rPr lang="en-US" sz="1200" kern="1200" dirty="0">
                <a:solidFill>
                  <a:schemeClr val="tx1"/>
                </a:solidFill>
                <a:effectLst/>
                <a:latin typeface="+mn-lt"/>
                <a:ea typeface="+mn-ea"/>
                <a:cs typeface="+mn-cs"/>
              </a:rPr>
              <a:t> carried more than 21,500 people through the Sion city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during the year.</a:t>
            </a:r>
          </a:p>
          <a:p>
            <a:pPr fontAlgn="base"/>
            <a:r>
              <a:rPr lang="en-US" sz="1200" kern="1200" dirty="0">
                <a:solidFill>
                  <a:schemeClr val="tx1"/>
                </a:solidFill>
                <a:effectLst/>
                <a:latin typeface="+mn-lt"/>
                <a:ea typeface="+mn-ea"/>
                <a:cs typeface="+mn-cs"/>
              </a:rPr>
              <a:t>That averages at 69 per half-day (the buses run only in the afternoon and not every day). But </a:t>
            </a:r>
            <a:r>
              <a:rPr lang="en-US" sz="1200" kern="1200" dirty="0" err="1">
                <a:solidFill>
                  <a:schemeClr val="tx1"/>
                </a:solidFill>
                <a:effectLst/>
                <a:latin typeface="+mn-lt"/>
                <a:ea typeface="+mn-ea"/>
                <a:cs typeface="+mn-cs"/>
              </a:rPr>
              <a:t>PostAuto</a:t>
            </a:r>
            <a:r>
              <a:rPr lang="en-US" sz="1200" kern="1200" dirty="0">
                <a:solidFill>
                  <a:schemeClr val="tx1"/>
                </a:solidFill>
                <a:effectLst/>
                <a:latin typeface="+mn-lt"/>
                <a:ea typeface="+mn-ea"/>
                <a:cs typeface="+mn-cs"/>
              </a:rPr>
              <a:t> stresses these passengers included “several thousand who have come especially from other parts of Switzerland and from abroad”. Another 20,000 passengers travelled on the </a:t>
            </a:r>
            <a:r>
              <a:rPr lang="en-US" sz="1200" kern="1200" dirty="0" err="1">
                <a:solidFill>
                  <a:schemeClr val="tx1"/>
                </a:solidFill>
                <a:effectLst/>
                <a:latin typeface="+mn-lt"/>
                <a:ea typeface="+mn-ea"/>
                <a:cs typeface="+mn-cs"/>
              </a:rPr>
              <a:t>SmartShuttle</a:t>
            </a:r>
            <a:r>
              <a:rPr lang="en-US" sz="1200" kern="1200" dirty="0">
                <a:solidFill>
                  <a:schemeClr val="tx1"/>
                </a:solidFill>
                <a:effectLst/>
                <a:latin typeface="+mn-lt"/>
                <a:ea typeface="+mn-ea"/>
                <a:cs typeface="+mn-cs"/>
              </a:rPr>
              <a:t> at exhibitions abroad during the year.</a:t>
            </a:r>
          </a:p>
          <a:p>
            <a:pPr fontAlgn="base"/>
            <a:r>
              <a:rPr lang="en-US" sz="1200" kern="1200" dirty="0">
                <a:solidFill>
                  <a:schemeClr val="tx1"/>
                </a:solidFill>
                <a:effectLst/>
                <a:latin typeface="+mn-lt"/>
                <a:ea typeface="+mn-ea"/>
                <a:cs typeface="+mn-cs"/>
              </a:rPr>
              <a:t>“A genuine tourist attraction, they have also attracted the attention of numerous companies, both at home and abroad, as well as numerous public institutions, in particular municipalities and associations, interested in testing this technology in situ,” </a:t>
            </a:r>
            <a:r>
              <a:rPr lang="en-US" sz="1200" kern="1200" dirty="0" err="1">
                <a:solidFill>
                  <a:schemeClr val="tx1"/>
                </a:solidFill>
                <a:effectLst/>
                <a:latin typeface="+mn-lt"/>
                <a:ea typeface="+mn-ea"/>
                <a:cs typeface="+mn-cs"/>
              </a:rPr>
              <a:t>PostAusto</a:t>
            </a:r>
            <a:r>
              <a:rPr lang="en-US" sz="1200" kern="1200" dirty="0">
                <a:solidFill>
                  <a:schemeClr val="tx1"/>
                </a:solidFill>
                <a:effectLst/>
                <a:latin typeface="+mn-lt"/>
                <a:ea typeface="+mn-ea"/>
                <a:cs typeface="+mn-cs"/>
              </a:rPr>
              <a:t> adds.</a:t>
            </a:r>
          </a:p>
          <a:p>
            <a:pPr fontAlgn="base"/>
            <a:r>
              <a:rPr lang="en-US" sz="1200" kern="1200" dirty="0">
                <a:solidFill>
                  <a:schemeClr val="tx1"/>
                </a:solidFill>
                <a:effectLst/>
                <a:latin typeface="+mn-lt"/>
                <a:ea typeface="+mn-ea"/>
                <a:cs typeface="+mn-cs"/>
              </a:rPr>
              <a:t>The experimental service — the first in Switzerland — is due to continue until 31 October 2017. </a:t>
            </a:r>
            <a:r>
              <a:rPr lang="en-US" sz="1200" kern="1200" dirty="0" err="1">
                <a:solidFill>
                  <a:schemeClr val="tx1"/>
                </a:solidFill>
                <a:effectLst/>
                <a:latin typeface="+mn-lt"/>
                <a:ea typeface="+mn-ea"/>
                <a:cs typeface="+mn-cs"/>
              </a:rPr>
              <a:t>PostAuto</a:t>
            </a:r>
            <a:r>
              <a:rPr lang="en-US" sz="1200" kern="1200" dirty="0">
                <a:solidFill>
                  <a:schemeClr val="tx1"/>
                </a:solidFill>
                <a:effectLst/>
                <a:latin typeface="+mn-lt"/>
                <a:ea typeface="+mn-ea"/>
                <a:cs typeface="+mn-cs"/>
              </a:rPr>
              <a:t> and the authorities are already considering an extension to explore other options such as a bus “on demand” function.</a:t>
            </a:r>
          </a:p>
          <a:p>
            <a:pPr fontAlgn="base"/>
            <a:r>
              <a:rPr lang="en-US" sz="1200" kern="1200" dirty="0">
                <a:solidFill>
                  <a:schemeClr val="tx1"/>
                </a:solidFill>
                <a:effectLst/>
                <a:latin typeface="+mn-lt"/>
                <a:ea typeface="+mn-ea"/>
                <a:cs typeface="+mn-cs"/>
              </a:rPr>
              <a:t>The primary utilitarian value of the yellow shuttlebus has been to take heavily-laden shoppers through the pedestrian streets to the conventional bus stops.</a:t>
            </a:r>
          </a:p>
          <a:p>
            <a:pPr fontAlgn="base"/>
            <a:r>
              <a:rPr lang="en-US" sz="1200" kern="1200" dirty="0">
                <a:solidFill>
                  <a:schemeClr val="tx1"/>
                </a:solidFill>
                <a:effectLst/>
                <a:latin typeface="+mn-lt"/>
                <a:ea typeface="+mn-ea"/>
                <a:cs typeface="+mn-cs"/>
              </a:rPr>
              <a:t>“Project managers regularly ask the passengers about their level of acceptance of this new means of transport,” says </a:t>
            </a:r>
            <a:r>
              <a:rPr lang="en-US" sz="1200" kern="1200" dirty="0" err="1">
                <a:solidFill>
                  <a:schemeClr val="tx1"/>
                </a:solidFill>
                <a:effectLst/>
                <a:latin typeface="+mn-lt"/>
                <a:ea typeface="+mn-ea"/>
                <a:cs typeface="+mn-cs"/>
              </a:rPr>
              <a:t>PostAuto</a:t>
            </a:r>
            <a:r>
              <a:rPr lang="en-US" sz="1200" kern="1200" dirty="0">
                <a:solidFill>
                  <a:schemeClr val="tx1"/>
                </a:solidFill>
                <a:effectLst/>
                <a:latin typeface="+mn-lt"/>
                <a:ea typeface="+mn-ea"/>
                <a:cs typeface="+mn-cs"/>
              </a:rPr>
              <a:t>. “Many are a little </a:t>
            </a:r>
            <a:r>
              <a:rPr lang="en-US" sz="1200" kern="1200" dirty="0" err="1">
                <a:solidFill>
                  <a:schemeClr val="tx1"/>
                </a:solidFill>
                <a:effectLst/>
                <a:latin typeface="+mn-lt"/>
                <a:ea typeface="+mn-ea"/>
                <a:cs typeface="+mn-cs"/>
              </a:rPr>
              <a:t>sceptical</a:t>
            </a:r>
            <a:r>
              <a:rPr lang="en-US" sz="1200" kern="1200" dirty="0">
                <a:solidFill>
                  <a:schemeClr val="tx1"/>
                </a:solidFill>
                <a:effectLst/>
                <a:latin typeface="+mn-lt"/>
                <a:ea typeface="+mn-ea"/>
                <a:cs typeface="+mn-cs"/>
              </a:rPr>
              <a:t> before starting their journey but their reaction is, for the most part, very positive once they have arrived at their destination. The assessment is not linked to age: many of the passengers aged 55 and over are enthusiastic and enquire about when and where the </a:t>
            </a:r>
            <a:r>
              <a:rPr lang="en-US" sz="1200" kern="1200" dirty="0" err="1">
                <a:solidFill>
                  <a:schemeClr val="tx1"/>
                </a:solidFill>
                <a:effectLst/>
                <a:latin typeface="+mn-lt"/>
                <a:ea typeface="+mn-ea"/>
                <a:cs typeface="+mn-cs"/>
              </a:rPr>
              <a:t>SmartShuttles</a:t>
            </a:r>
            <a:r>
              <a:rPr lang="en-US" sz="1200" kern="1200" dirty="0">
                <a:solidFill>
                  <a:schemeClr val="tx1"/>
                </a:solidFill>
                <a:effectLst/>
                <a:latin typeface="+mn-lt"/>
                <a:ea typeface="+mn-ea"/>
                <a:cs typeface="+mn-cs"/>
              </a:rPr>
              <a:t> will be used. We also note that the under 20s spontaneously board the vehicle and travel quite naturally as if it were a traditional Postbus.”</a:t>
            </a:r>
          </a:p>
          <a:p>
            <a:pPr fontAlgn="base"/>
            <a:r>
              <a:rPr lang="en-US" sz="1200" kern="1200" dirty="0" err="1">
                <a:solidFill>
                  <a:schemeClr val="tx1"/>
                </a:solidFill>
                <a:effectLst/>
                <a:latin typeface="+mn-lt"/>
                <a:ea typeface="+mn-ea"/>
                <a:cs typeface="+mn-cs"/>
              </a:rPr>
              <a:t>PostAuto</a:t>
            </a:r>
            <a:r>
              <a:rPr lang="en-US" sz="1200" kern="1200" dirty="0">
                <a:solidFill>
                  <a:schemeClr val="tx1"/>
                </a:solidFill>
                <a:effectLst/>
                <a:latin typeface="+mn-lt"/>
                <a:ea typeface="+mn-ea"/>
                <a:cs typeface="+mn-cs"/>
              </a:rPr>
              <a:t> reports: “The yellow shuttles were in operation for 312 days throughout the year and covered more than 4,500 </a:t>
            </a:r>
            <a:r>
              <a:rPr lang="en-US" sz="1200" kern="1200" dirty="0" err="1">
                <a:solidFill>
                  <a:schemeClr val="tx1"/>
                </a:solidFill>
                <a:effectLst/>
                <a:latin typeface="+mn-lt"/>
                <a:ea typeface="+mn-ea"/>
                <a:cs typeface="+mn-cs"/>
              </a:rPr>
              <a:t>kilometres</a:t>
            </a:r>
            <a:r>
              <a:rPr lang="en-US" sz="1200" kern="1200" dirty="0">
                <a:solidFill>
                  <a:schemeClr val="tx1"/>
                </a:solidFill>
                <a:effectLst/>
                <a:latin typeface="+mn-lt"/>
                <a:ea typeface="+mn-ea"/>
                <a:cs typeface="+mn-cs"/>
              </a:rPr>
              <a:t>. On average, they drove at 6 km/h, covering a distance of 1.5 km in approximately a quarter of an hour.”</a:t>
            </a:r>
          </a:p>
          <a:p>
            <a:pPr fontAlgn="base"/>
            <a:r>
              <a:rPr lang="en-US" sz="1200" kern="1200" dirty="0">
                <a:solidFill>
                  <a:schemeClr val="tx1"/>
                </a:solidFill>
                <a:effectLst/>
                <a:latin typeface="+mn-lt"/>
                <a:ea typeface="+mn-ea"/>
                <a:cs typeface="+mn-cs"/>
              </a:rPr>
              <a:t>They were taken off the roads for two weeks after an accident at the end of the day on 21 September. A shuttle bus hit a delivery van when the </a:t>
            </a:r>
            <a:r>
              <a:rPr lang="en-US" sz="1200" kern="1200" dirty="0" err="1">
                <a:solidFill>
                  <a:schemeClr val="tx1"/>
                </a:solidFill>
                <a:effectLst/>
                <a:latin typeface="+mn-lt"/>
                <a:ea typeface="+mn-ea"/>
                <a:cs typeface="+mn-cs"/>
              </a:rPr>
              <a:t>SmartShuttle’s</a:t>
            </a:r>
            <a:r>
              <a:rPr lang="en-US" sz="1200" kern="1200" dirty="0">
                <a:solidFill>
                  <a:schemeClr val="tx1"/>
                </a:solidFill>
                <a:effectLst/>
                <a:latin typeface="+mn-lt"/>
                <a:ea typeface="+mn-ea"/>
                <a:cs typeface="+mn-cs"/>
              </a:rPr>
              <a:t> sensor failed to recognize the van’s protruding tailgate. All the buses have an attendant who can override the controls, but on this occasion he failed to spot the danger and only intervened when the bus stopped. Both vehicles suffered minor damage.</a:t>
            </a:r>
          </a:p>
          <a:p>
            <a:pPr fontAlgn="base"/>
            <a:r>
              <a:rPr lang="en-US" sz="1200" kern="1200" dirty="0">
                <a:solidFill>
                  <a:schemeClr val="tx1"/>
                </a:solidFill>
                <a:effectLst/>
                <a:latin typeface="+mn-lt"/>
                <a:ea typeface="+mn-ea"/>
                <a:cs typeface="+mn-cs"/>
              </a:rPr>
              <a:t>In the software, the </a:t>
            </a:r>
            <a:r>
              <a:rPr lang="en-US" sz="1200" kern="1200" dirty="0" err="1">
                <a:solidFill>
                  <a:schemeClr val="tx1"/>
                </a:solidFill>
                <a:effectLst/>
                <a:latin typeface="+mn-lt"/>
                <a:ea typeface="+mn-ea"/>
                <a:cs typeface="+mn-cs"/>
              </a:rPr>
              <a:t>the</a:t>
            </a:r>
            <a:r>
              <a:rPr lang="en-US" sz="1200" kern="1200" dirty="0">
                <a:solidFill>
                  <a:schemeClr val="tx1"/>
                </a:solidFill>
                <a:effectLst/>
                <a:latin typeface="+mn-lt"/>
                <a:ea typeface="+mn-ea"/>
                <a:cs typeface="+mn-cs"/>
              </a:rPr>
              <a:t> 3D map that serves as a navigational map for the shuttle has been adjusted several times, </a:t>
            </a:r>
            <a:r>
              <a:rPr lang="en-US" sz="1200" kern="1200" dirty="0" err="1">
                <a:solidFill>
                  <a:schemeClr val="tx1"/>
                </a:solidFill>
                <a:effectLst/>
                <a:latin typeface="+mn-lt"/>
                <a:ea typeface="+mn-ea"/>
                <a:cs typeface="+mn-cs"/>
              </a:rPr>
              <a:t>PostAuto</a:t>
            </a:r>
            <a:r>
              <a:rPr lang="en-US" sz="1200" kern="1200" dirty="0">
                <a:solidFill>
                  <a:schemeClr val="tx1"/>
                </a:solidFill>
                <a:effectLst/>
                <a:latin typeface="+mn-lt"/>
                <a:ea typeface="+mn-ea"/>
                <a:cs typeface="+mn-cs"/>
              </a:rPr>
              <a:t> notes.</a:t>
            </a:r>
          </a:p>
          <a:p>
            <a:pPr fontAlgn="base"/>
            <a:r>
              <a:rPr lang="en-US" sz="1200" kern="1200" dirty="0">
                <a:solidFill>
                  <a:schemeClr val="tx1"/>
                </a:solidFill>
                <a:effectLst/>
                <a:latin typeface="+mn-lt"/>
                <a:ea typeface="+mn-ea"/>
                <a:cs typeface="+mn-cs"/>
              </a:rPr>
              <a:t>“The attendants keep a precise journal and record any necessary interventions they make,” </a:t>
            </a:r>
            <a:r>
              <a:rPr lang="en-US" sz="1200" kern="1200" dirty="0" err="1">
                <a:solidFill>
                  <a:schemeClr val="tx1"/>
                </a:solidFill>
                <a:effectLst/>
                <a:latin typeface="+mn-lt"/>
                <a:ea typeface="+mn-ea"/>
                <a:cs typeface="+mn-cs"/>
              </a:rPr>
              <a:t>PostAuto</a:t>
            </a:r>
            <a:r>
              <a:rPr lang="en-US" sz="1200" kern="1200" dirty="0">
                <a:solidFill>
                  <a:schemeClr val="tx1"/>
                </a:solidFill>
                <a:effectLst/>
                <a:latin typeface="+mn-lt"/>
                <a:ea typeface="+mn-ea"/>
                <a:cs typeface="+mn-cs"/>
              </a:rPr>
              <a:t> reports. “From time to time, they need to avoid obstacles such as badly parked vehicles. These are the main causes of interventions, accounting for 80% of the cases.”</a:t>
            </a:r>
          </a:p>
          <a:p>
            <a:pPr fontAlgn="base"/>
            <a:r>
              <a:rPr lang="en-US" sz="1200" kern="1200" dirty="0">
                <a:solidFill>
                  <a:schemeClr val="tx1"/>
                </a:solidFill>
                <a:effectLst/>
                <a:latin typeface="+mn-lt"/>
                <a:ea typeface="+mn-ea"/>
                <a:cs typeface="+mn-cs"/>
              </a:rPr>
              <a:t>The fleet management software developer is </a:t>
            </a:r>
            <a:r>
              <a:rPr lang="en-US" sz="1200" kern="1200" dirty="0" err="1">
                <a:solidFill>
                  <a:schemeClr val="tx1"/>
                </a:solidFill>
                <a:effectLst/>
                <a:latin typeface="+mn-lt"/>
                <a:ea typeface="+mn-ea"/>
                <a:cs typeface="+mn-cs"/>
              </a:rPr>
              <a:t>BestMile</a:t>
            </a:r>
            <a:r>
              <a:rPr lang="en-US" sz="1200" kern="1200" dirty="0">
                <a:solidFill>
                  <a:schemeClr val="tx1"/>
                </a:solidFill>
                <a:effectLst/>
                <a:latin typeface="+mn-lt"/>
                <a:ea typeface="+mn-ea"/>
                <a:cs typeface="+mn-cs"/>
              </a:rPr>
              <a:t> in Lausanne and researchers at the Federal Polytechnic EPFL are testing and improving the algorithms that control the automated shuttle fleet.</a:t>
            </a:r>
          </a:p>
          <a:p>
            <a:pPr fontAlgn="base"/>
            <a:r>
              <a:rPr lang="en-US" sz="1200" kern="1200" dirty="0">
                <a:solidFill>
                  <a:schemeClr val="tx1"/>
                </a:solidFill>
                <a:effectLst/>
                <a:latin typeface="+mn-lt"/>
                <a:ea typeface="+mn-ea"/>
                <a:cs typeface="+mn-cs"/>
              </a:rPr>
              <a:t>A reporter for </a:t>
            </a:r>
            <a:r>
              <a:rPr lang="en-US" sz="1200" i="1" kern="1200" dirty="0">
                <a:solidFill>
                  <a:schemeClr val="tx1"/>
                </a:solidFill>
                <a:effectLst/>
                <a:latin typeface="+mn-lt"/>
                <a:ea typeface="+mn-ea"/>
                <a:cs typeface="+mn-cs"/>
              </a:rPr>
              <a:t>Le News</a:t>
            </a:r>
            <a:r>
              <a:rPr lang="en-US" sz="1200" kern="1200" dirty="0">
                <a:solidFill>
                  <a:schemeClr val="tx1"/>
                </a:solidFill>
                <a:effectLst/>
                <a:latin typeface="+mn-lt"/>
                <a:ea typeface="+mn-ea"/>
                <a:cs typeface="+mn-cs"/>
              </a:rPr>
              <a:t> took the shuttle in the first week of its operation. His report is </a:t>
            </a:r>
            <a:r>
              <a:rPr lang="en-US" sz="1200" u="none" strike="noStrike" kern="1200" dirty="0">
                <a:solidFill>
                  <a:schemeClr val="tx1"/>
                </a:solidFill>
                <a:effectLst/>
                <a:latin typeface="+mn-lt"/>
                <a:ea typeface="+mn-ea"/>
                <a:cs typeface="+mn-cs"/>
                <a:hlinkClick r:id="rId4"/>
              </a:rPr>
              <a:t>here</a:t>
            </a:r>
            <a:r>
              <a:rPr lang="en-US" sz="120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4D6C8D-4D43-4D35-97F3-CAF1A1CC275C}" type="slidenum">
              <a:rPr lang="en-US" smtClean="0"/>
              <a:t>9</a:t>
            </a:fld>
            <a:endParaRPr lang="en-US"/>
          </a:p>
        </p:txBody>
      </p:sp>
    </p:spTree>
    <p:extLst>
      <p:ext uri="{BB962C8B-B14F-4D97-AF65-F5344CB8AC3E}">
        <p14:creationId xmlns:p14="http://schemas.microsoft.com/office/powerpoint/2010/main" val="898494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EasyMile autonomous shuttles have been deployed in Arlington, TX; Bishop Ranch, San Ramon, CA; Babcock Ranch, FL; Helsinki; Lausanne, Switzerland, etc.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 http://www.govtech.com/fs/Arlington-Texas-to-Launch-Nations-First-Autonomous-Public-Shuttle-Network.html </a:t>
            </a:r>
            <a:endParaRPr lang="en-US" dirty="0"/>
          </a:p>
        </p:txBody>
      </p:sp>
      <p:sp>
        <p:nvSpPr>
          <p:cNvPr id="4" name="Slide Number Placeholder 3"/>
          <p:cNvSpPr>
            <a:spLocks noGrp="1"/>
          </p:cNvSpPr>
          <p:nvPr>
            <p:ph type="sldNum" sz="quarter" idx="10"/>
          </p:nvPr>
        </p:nvSpPr>
        <p:spPr/>
        <p:txBody>
          <a:bodyPr/>
          <a:lstStyle/>
          <a:p>
            <a:fld id="{BB4D6C8D-4D43-4D35-97F3-CAF1A1CC275C}" type="slidenum">
              <a:rPr lang="en-US" smtClean="0"/>
              <a:t>10</a:t>
            </a:fld>
            <a:endParaRPr lang="en-US"/>
          </a:p>
        </p:txBody>
      </p:sp>
    </p:spTree>
    <p:extLst>
      <p:ext uri="{BB962C8B-B14F-4D97-AF65-F5344CB8AC3E}">
        <p14:creationId xmlns:p14="http://schemas.microsoft.com/office/powerpoint/2010/main" val="933054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October 28, 2019: “Waymo tests 'rider only' service and looks beyond </a:t>
            </a:r>
            <a:r>
              <a:rPr lang="en-US" sz="1200" kern="1200" dirty="0" err="1">
                <a:solidFill>
                  <a:schemeClr val="tx1"/>
                </a:solidFill>
                <a:effectLst/>
                <a:latin typeface="+mn-lt"/>
                <a:ea typeface="+mn-ea"/>
                <a:cs typeface="+mn-cs"/>
              </a:rPr>
              <a:t>robo</a:t>
            </a:r>
            <a:r>
              <a:rPr lang="en-US" sz="1200" kern="1200" dirty="0">
                <a:solidFill>
                  <a:schemeClr val="tx1"/>
                </a:solidFill>
                <a:effectLst/>
                <a:latin typeface="+mn-lt"/>
                <a:ea typeface="+mn-ea"/>
                <a:cs typeface="+mn-cs"/>
              </a:rPr>
              <a:t>-taxis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DETROIT (Reuters) - Waymo Chief Executive John Krafcik said the self-driving vehicle company is now offering limited “rider-only” trips in Phoenix, Arizona, as it looks beyond the </a:t>
            </a:r>
            <a:r>
              <a:rPr lang="en-US" sz="1200" kern="1200" dirty="0" err="1">
                <a:solidFill>
                  <a:schemeClr val="tx1"/>
                </a:solidFill>
                <a:effectLst/>
                <a:latin typeface="+mn-lt"/>
                <a:ea typeface="+mn-ea"/>
                <a:cs typeface="+mn-cs"/>
              </a:rPr>
              <a:t>robo</a:t>
            </a:r>
            <a:r>
              <a:rPr lang="en-US" sz="1200" kern="1200" dirty="0">
                <a:solidFill>
                  <a:schemeClr val="tx1"/>
                </a:solidFill>
                <a:effectLst/>
                <a:latin typeface="+mn-lt"/>
                <a:ea typeface="+mn-ea"/>
                <a:cs typeface="+mn-cs"/>
              </a:rPr>
              <a:t>-taxis business to generate future revenue.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Waymo, a unit of Alphabet Inc, has begun offering fully automated rides, without attendants in the vehicle, to a few hundred early users of its </a:t>
            </a:r>
            <a:r>
              <a:rPr lang="en-US" sz="1200" kern="1200" dirty="0" err="1">
                <a:solidFill>
                  <a:schemeClr val="tx1"/>
                </a:solidFill>
                <a:effectLst/>
                <a:latin typeface="+mn-lt"/>
                <a:ea typeface="+mn-ea"/>
                <a:cs typeface="+mn-cs"/>
              </a:rPr>
              <a:t>robo</a:t>
            </a:r>
            <a:r>
              <a:rPr lang="en-US" sz="1200" kern="1200" dirty="0">
                <a:solidFill>
                  <a:schemeClr val="tx1"/>
                </a:solidFill>
                <a:effectLst/>
                <a:latin typeface="+mn-lt"/>
                <a:ea typeface="+mn-ea"/>
                <a:cs typeface="+mn-cs"/>
              </a:rPr>
              <a:t>-taxi service in Phoenix, Krafcik confirmed on Sunday at a dinner with journalists ahead of a conference in Detroit.”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https://www.reuters.com/article/us-autos-selfdriving-waymo/waymo-tests-rider-only-service-and-looks-beyond-robo-taxis-idUSKBN1X71U7?utm_source=applenews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April 13, 2018: “Waymo has been doing public road tests of no-driver cars in Arizona since October 2017, starting in Phoenix but with plans to expand. It has announced plans to start a driverless taxi service in Arizona this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Source: https://www.sfchronicle.com/business/article/Exclusive-Waymo-appplies-for-no-driver-testing-12832425.php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November 7, 2017: “</a:t>
            </a:r>
            <a:r>
              <a:rPr lang="en-US" dirty="0"/>
              <a:t>The company is now running its autonomous minivans around Phoenix with no human inside to grab the wheel if things go bad, CEO John Krafcik announced Tuesday…</a:t>
            </a:r>
            <a:r>
              <a:rPr lang="en-US" sz="1200" b="0" i="0" kern="1200" dirty="0">
                <a:solidFill>
                  <a:schemeClr val="tx1"/>
                </a:solidFill>
                <a:effectLst/>
                <a:latin typeface="+mn-lt"/>
                <a:ea typeface="+mn-ea"/>
                <a:cs typeface="+mn-cs"/>
              </a:rPr>
              <a:t>Once Waymo is up and running in Arizona, it will gradually expand its service area to cover a 600-square mile swath around Phoenix, Krafcik says.</a:t>
            </a:r>
            <a:r>
              <a:rPr lang="en-US" dirty="0"/>
              <a: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Source: https://www.wired.com/story/waymo-google-arizona-phoenix-driverless-self-driving-cars/ </a:t>
            </a:r>
          </a:p>
        </p:txBody>
      </p:sp>
      <p:sp>
        <p:nvSpPr>
          <p:cNvPr id="4" name="Slide Number Placeholder 3"/>
          <p:cNvSpPr>
            <a:spLocks noGrp="1"/>
          </p:cNvSpPr>
          <p:nvPr>
            <p:ph type="sldNum" sz="quarter" idx="10"/>
          </p:nvPr>
        </p:nvSpPr>
        <p:spPr/>
        <p:txBody>
          <a:bodyPr/>
          <a:lstStyle/>
          <a:p>
            <a:fld id="{BB4D6C8D-4D43-4D35-97F3-CAF1A1CC275C}" type="slidenum">
              <a:rPr lang="en-US" smtClean="0"/>
              <a:t>11</a:t>
            </a:fld>
            <a:endParaRPr lang="en-US"/>
          </a:p>
        </p:txBody>
      </p:sp>
    </p:spTree>
    <p:extLst>
      <p:ext uri="{BB962C8B-B14F-4D97-AF65-F5344CB8AC3E}">
        <p14:creationId xmlns:p14="http://schemas.microsoft.com/office/powerpoint/2010/main" val="3441067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04A07483-A5CE-4AF2-A0D4-46985D8CBE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C53DD6F-1FD8-4E71-ADC3-058570287D0B}"/>
              </a:ext>
            </a:extLst>
          </p:cNvPr>
          <p:cNvSpPr>
            <a:spLocks noGrp="1"/>
          </p:cNvSpPr>
          <p:nvPr>
            <p:ph type="body" idx="1"/>
          </p:nvPr>
        </p:nvSpPr>
        <p:spPr/>
        <p:txBody>
          <a:bodyPr/>
          <a:lstStyle/>
          <a:p>
            <a:pPr>
              <a:defRPr/>
            </a:pPr>
            <a:r>
              <a:rPr lang="en-US" sz="1800" b="1" baseline="30000" dirty="0"/>
              <a:t>No steering wheel, no pedals: #</a:t>
            </a:r>
            <a:r>
              <a:rPr lang="en-US" sz="1800" b="1" baseline="30000" dirty="0" err="1"/>
              <a:t>selfdriving</a:t>
            </a:r>
            <a:r>
              <a:rPr lang="en-US" sz="1800" b="1" baseline="30000" dirty="0"/>
              <a:t> shuttles now operating on CA public streets. About 80% of the cost of transit is the driver. Cost of transit in CA will soon plummet, but no breakthrough in #parking costs is foreseen. Still planning more parking?</a:t>
            </a:r>
          </a:p>
          <a:p>
            <a:pPr>
              <a:defRPr/>
            </a:pPr>
            <a:r>
              <a:rPr lang="en-US" sz="1800" b="1" baseline="30000" dirty="0"/>
              <a:t>http://abc7news.com/3183813/ </a:t>
            </a:r>
          </a:p>
          <a:p>
            <a:pPr>
              <a:defRPr/>
            </a:pPr>
            <a:endParaRPr lang="en-US" sz="1800" b="1" baseline="30000" dirty="0"/>
          </a:p>
          <a:p>
            <a:pPr>
              <a:defRPr/>
            </a:pPr>
            <a:r>
              <a:rPr lang="en-US" sz="1800" b="1" baseline="30000" dirty="0"/>
              <a:t>KEY FINDING #5</a:t>
            </a:r>
          </a:p>
          <a:p>
            <a:pPr>
              <a:defRPr/>
            </a:pPr>
            <a:endParaRPr lang="en-US" sz="1800" b="1" baseline="30000" dirty="0"/>
          </a:p>
          <a:p>
            <a:pPr>
              <a:defRPr/>
            </a:pPr>
            <a:r>
              <a:rPr lang="en-US" sz="1800" b="1" baseline="30000" dirty="0"/>
              <a:t>New transportation technologies have the potential to impact parking demand.</a:t>
            </a:r>
          </a:p>
          <a:p>
            <a:pPr marL="171450" indent="-171450">
              <a:buFont typeface="Arial" panose="020B0604020202020204" pitchFamily="34" charset="0"/>
              <a:buChar char="•"/>
              <a:defRPr/>
            </a:pPr>
            <a:r>
              <a:rPr lang="en-US" sz="1800" baseline="30000" dirty="0"/>
              <a:t>The extent to which new transportation technologies, such as ride-hail services and autonomous vehicles (AVs), will change travel behavior and reduce parking demand over the long-term is unknown at this point. However, the rapid growth of Lyft and Uber and massive private investments in AV technology likely mean we will see more shifts in travel behavior in the coming years. If, as many analysts predict, AVs are heavily adopted as part of centrally owned and managed shuttle and taxi fleets, rather than as private mobility resources along the lines of how automobiles are used today, the future will see major drops in parking demand. The Downtown Specific Plan will need to factor this into considerations of how to manage parking and whether to build additional supply. </a:t>
            </a:r>
          </a:p>
          <a:p>
            <a:pPr>
              <a:defRPr/>
            </a:pPr>
            <a:endParaRPr lang="en-US" dirty="0"/>
          </a:p>
        </p:txBody>
      </p:sp>
      <p:sp>
        <p:nvSpPr>
          <p:cNvPr id="30724" name="Slide Number Placeholder 3">
            <a:extLst>
              <a:ext uri="{FF2B5EF4-FFF2-40B4-BE49-F238E27FC236}">
                <a16:creationId xmlns:a16="http://schemas.microsoft.com/office/drawing/2014/main" id="{FFFE3534-A2B5-49B6-82EB-433E563E73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rgbClr val="7C6A55"/>
                </a:solidFill>
                <a:latin typeface="Gill Sans Std" charset="0"/>
                <a:cs typeface="ヒラギノ角ゴ ProN W3" charset="0"/>
                <a:sym typeface="Gill Sans Std" charset="0"/>
              </a:defRPr>
            </a:lvl1pPr>
            <a:lvl2pPr marL="742950" indent="-285750">
              <a:defRPr sz="2600">
                <a:solidFill>
                  <a:srgbClr val="7C6A55"/>
                </a:solidFill>
                <a:latin typeface="Gill Sans Std" charset="0"/>
                <a:cs typeface="ヒラギノ角ゴ ProN W3" charset="0"/>
                <a:sym typeface="Gill Sans Std" charset="0"/>
              </a:defRPr>
            </a:lvl2pPr>
            <a:lvl3pPr marL="1143000" indent="-228600">
              <a:defRPr sz="2600">
                <a:solidFill>
                  <a:srgbClr val="7C6A55"/>
                </a:solidFill>
                <a:latin typeface="Gill Sans Std" charset="0"/>
                <a:cs typeface="ヒラギノ角ゴ ProN W3" charset="0"/>
                <a:sym typeface="Gill Sans Std" charset="0"/>
              </a:defRPr>
            </a:lvl3pPr>
            <a:lvl4pPr marL="1600200" indent="-228600">
              <a:defRPr sz="2600">
                <a:solidFill>
                  <a:srgbClr val="7C6A55"/>
                </a:solidFill>
                <a:latin typeface="Gill Sans Std" charset="0"/>
                <a:cs typeface="ヒラギノ角ゴ ProN W3" charset="0"/>
                <a:sym typeface="Gill Sans Std" charset="0"/>
              </a:defRPr>
            </a:lvl4pPr>
            <a:lvl5pPr marL="2057400" indent="-228600">
              <a:defRPr sz="2600">
                <a:solidFill>
                  <a:srgbClr val="7C6A55"/>
                </a:solidFill>
                <a:latin typeface="Gill Sans Std" charset="0"/>
                <a:cs typeface="ヒラギノ角ゴ ProN W3" charset="0"/>
                <a:sym typeface="Gill Sans Std" charset="0"/>
              </a:defRPr>
            </a:lvl5pPr>
            <a:lvl6pPr marL="2514600" indent="-228600" eaLnBrk="0" fontAlgn="base" hangingPunct="0">
              <a:spcBef>
                <a:spcPct val="0"/>
              </a:spcBef>
              <a:spcAft>
                <a:spcPct val="0"/>
              </a:spcAft>
              <a:defRPr sz="2600">
                <a:solidFill>
                  <a:srgbClr val="7C6A55"/>
                </a:solidFill>
                <a:latin typeface="Gill Sans Std" charset="0"/>
                <a:cs typeface="ヒラギノ角ゴ ProN W3" charset="0"/>
                <a:sym typeface="Gill Sans Std" charset="0"/>
              </a:defRPr>
            </a:lvl6pPr>
            <a:lvl7pPr marL="2971800" indent="-228600" eaLnBrk="0" fontAlgn="base" hangingPunct="0">
              <a:spcBef>
                <a:spcPct val="0"/>
              </a:spcBef>
              <a:spcAft>
                <a:spcPct val="0"/>
              </a:spcAft>
              <a:defRPr sz="2600">
                <a:solidFill>
                  <a:srgbClr val="7C6A55"/>
                </a:solidFill>
                <a:latin typeface="Gill Sans Std" charset="0"/>
                <a:cs typeface="ヒラギノ角ゴ ProN W3" charset="0"/>
                <a:sym typeface="Gill Sans Std" charset="0"/>
              </a:defRPr>
            </a:lvl7pPr>
            <a:lvl8pPr marL="3429000" indent="-228600" eaLnBrk="0" fontAlgn="base" hangingPunct="0">
              <a:spcBef>
                <a:spcPct val="0"/>
              </a:spcBef>
              <a:spcAft>
                <a:spcPct val="0"/>
              </a:spcAft>
              <a:defRPr sz="2600">
                <a:solidFill>
                  <a:srgbClr val="7C6A55"/>
                </a:solidFill>
                <a:latin typeface="Gill Sans Std" charset="0"/>
                <a:cs typeface="ヒラギノ角ゴ ProN W3" charset="0"/>
                <a:sym typeface="Gill Sans Std" charset="0"/>
              </a:defRPr>
            </a:lvl8pPr>
            <a:lvl9pPr marL="3886200" indent="-228600" eaLnBrk="0" fontAlgn="base" hangingPunct="0">
              <a:spcBef>
                <a:spcPct val="0"/>
              </a:spcBef>
              <a:spcAft>
                <a:spcPct val="0"/>
              </a:spcAft>
              <a:defRPr sz="2600">
                <a:solidFill>
                  <a:srgbClr val="7C6A55"/>
                </a:solidFill>
                <a:latin typeface="Gill Sans Std" charset="0"/>
                <a:cs typeface="ヒラギノ角ゴ ProN W3" charset="0"/>
                <a:sym typeface="Gill Sans Std" charset="0"/>
              </a:defRPr>
            </a:lvl9pPr>
          </a:lstStyle>
          <a:p>
            <a:pPr marL="0" marR="0" lvl="0" indent="0" algn="r" defTabSz="914400" rtl="0" eaLnBrk="1" fontAlgn="base" latinLnBrk="0" hangingPunct="1">
              <a:lnSpc>
                <a:spcPct val="110000"/>
              </a:lnSpc>
              <a:spcBef>
                <a:spcPts val="800"/>
              </a:spcBef>
              <a:spcAft>
                <a:spcPct val="0"/>
              </a:spcAft>
              <a:buClrTx/>
              <a:buSzTx/>
              <a:buFontTx/>
              <a:buNone/>
              <a:tabLst/>
              <a:defRPr/>
            </a:pPr>
            <a:fld id="{CC7C31F3-8D58-44D0-9218-820868EFC0A8}" type="slidenum">
              <a:rPr kumimoji="0" lang="en-US" altLang="en-US" sz="1200" b="0" i="0" u="none" strike="noStrike" kern="1200" cap="none" spc="0" normalizeH="0" baseline="0" noProof="0" smtClean="0">
                <a:ln>
                  <a:noFill/>
                </a:ln>
                <a:solidFill>
                  <a:srgbClr val="7C6A55"/>
                </a:solidFill>
                <a:effectLst/>
                <a:uLnTx/>
                <a:uFillTx/>
                <a:latin typeface="Gill Sans Std" charset="0"/>
                <a:ea typeface="+mn-ea"/>
                <a:sym typeface="Gill Sans Std" charset="0"/>
              </a:rPr>
              <a:pPr marL="0" marR="0" lvl="0" indent="0" algn="r" defTabSz="914400" rtl="0" eaLnBrk="1" fontAlgn="base" latinLnBrk="0" hangingPunct="1">
                <a:lnSpc>
                  <a:spcPct val="110000"/>
                </a:lnSpc>
                <a:spcBef>
                  <a:spcPts val="800"/>
                </a:spcBef>
                <a:spcAft>
                  <a:spcPct val="0"/>
                </a:spcAft>
                <a:buClrTx/>
                <a:buSzTx/>
                <a:buFontTx/>
                <a:buNone/>
                <a:tabLst/>
                <a:defRPr/>
              </a:pPr>
              <a:t>12</a:t>
            </a:fld>
            <a:endParaRPr kumimoji="0" lang="en-US" altLang="en-US" sz="1200" b="0" i="0" u="none" strike="noStrike" kern="1200" cap="none" spc="0" normalizeH="0" baseline="0" noProof="0">
              <a:ln>
                <a:noFill/>
              </a:ln>
              <a:solidFill>
                <a:srgbClr val="7C6A55"/>
              </a:solidFill>
              <a:effectLst/>
              <a:uLnTx/>
              <a:uFillTx/>
              <a:latin typeface="Gill Sans Std" charset="0"/>
              <a:ea typeface="+mn-ea"/>
              <a:sym typeface="Gill Sans Std" charset="0"/>
            </a:endParaRPr>
          </a:p>
        </p:txBody>
      </p:sp>
    </p:spTree>
    <p:extLst>
      <p:ext uri="{BB962C8B-B14F-4D97-AF65-F5344CB8AC3E}">
        <p14:creationId xmlns:p14="http://schemas.microsoft.com/office/powerpoint/2010/main" val="2604740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tx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5029200"/>
          </a:xfrm>
        </p:spPr>
        <p:txBody>
          <a:bodyPr/>
          <a:lstStyle/>
          <a:p>
            <a:r>
              <a:rPr lang="en-US"/>
              <a:t>Click icon to add picture</a:t>
            </a:r>
          </a:p>
        </p:txBody>
      </p:sp>
      <p:sp>
        <p:nvSpPr>
          <p:cNvPr id="14" name="Title 1"/>
          <p:cNvSpPr>
            <a:spLocks noGrp="1"/>
          </p:cNvSpPr>
          <p:nvPr>
            <p:ph type="ctrTitle"/>
          </p:nvPr>
        </p:nvSpPr>
        <p:spPr>
          <a:xfrm>
            <a:off x="304800" y="5486400"/>
            <a:ext cx="7086600" cy="781050"/>
          </a:xfrm>
        </p:spPr>
        <p:txBody>
          <a:bodyPr anchor="t">
            <a:normAutofit/>
          </a:bodyPr>
          <a:lstStyle>
            <a:lvl1pPr algn="l">
              <a:defRPr sz="2800" b="1" cap="none" spc="0">
                <a:ln w="18415" cmpd="sng">
                  <a:noFill/>
                  <a:prstDash val="solid"/>
                </a:ln>
                <a:solidFill>
                  <a:srgbClr val="319AC9"/>
                </a:solidFill>
                <a:effectLst/>
                <a:latin typeface="Tw Cen MT" pitchFamily="34" charset="0"/>
                <a:cs typeface="Arial" pitchFamily="34" charset="0"/>
              </a:defRPr>
            </a:lvl1pPr>
          </a:lstStyle>
          <a:p>
            <a:r>
              <a:rPr lang="en-US"/>
              <a:t>Click to edit Master title style</a:t>
            </a:r>
            <a:endParaRPr lang="en-US" dirty="0"/>
          </a:p>
        </p:txBody>
      </p:sp>
      <p:sp>
        <p:nvSpPr>
          <p:cNvPr id="15" name="Subtitle 2"/>
          <p:cNvSpPr>
            <a:spLocks noGrp="1"/>
          </p:cNvSpPr>
          <p:nvPr>
            <p:ph type="subTitle" idx="1"/>
          </p:nvPr>
        </p:nvSpPr>
        <p:spPr>
          <a:xfrm>
            <a:off x="304800" y="5105400"/>
            <a:ext cx="7086600" cy="457200"/>
          </a:xfrm>
        </p:spPr>
        <p:txBody>
          <a:bodyPr anchor="b">
            <a:normAutofit/>
          </a:bodyPr>
          <a:lstStyle>
            <a:lvl1pPr marL="0" indent="0" algn="l">
              <a:buNone/>
              <a:defRPr sz="2400" b="1">
                <a:solidFill>
                  <a:schemeClr val="bg1"/>
                </a:solidFill>
                <a:latin typeface="Tw Cen MT"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11"/>
          <p:cNvSpPr>
            <a:spLocks noGrp="1"/>
          </p:cNvSpPr>
          <p:nvPr>
            <p:ph type="body" sz="quarter" idx="11" hasCustomPrompt="1"/>
          </p:nvPr>
        </p:nvSpPr>
        <p:spPr>
          <a:xfrm>
            <a:off x="304800" y="6248400"/>
            <a:ext cx="7086600" cy="609600"/>
          </a:xfrm>
        </p:spPr>
        <p:txBody>
          <a:bodyPr/>
          <a:lstStyle>
            <a:lvl1pPr>
              <a:buNone/>
              <a:defRPr sz="2800"/>
            </a:lvl1pPr>
          </a:lstStyle>
          <a:p>
            <a:r>
              <a:rPr lang="en-US" sz="1600" b="1" dirty="0">
                <a:solidFill>
                  <a:schemeClr val="bg1"/>
                </a:solidFill>
              </a:rPr>
              <a:t>Presented </a:t>
            </a:r>
            <a:r>
              <a:rPr lang="en-US" sz="1600" b="1" baseline="0" dirty="0">
                <a:solidFill>
                  <a:schemeClr val="bg1"/>
                </a:solidFill>
              </a:rPr>
              <a:t>First </a:t>
            </a:r>
            <a:r>
              <a:rPr lang="en-US" sz="1600" b="1" baseline="0" dirty="0" err="1">
                <a:solidFill>
                  <a:schemeClr val="bg1"/>
                </a:solidFill>
              </a:rPr>
              <a:t>Lastname</a:t>
            </a:r>
            <a:endParaRPr lang="en-US" sz="1600" b="1" baseline="0" dirty="0">
              <a:solidFill>
                <a:schemeClr val="bg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22238"/>
            <a:ext cx="9144000" cy="334962"/>
          </a:xfrm>
        </p:spPr>
        <p:txBody>
          <a:bodyPr>
            <a:normAutofit/>
          </a:bodyPr>
          <a:lstStyle>
            <a:lvl1pPr>
              <a:defRPr sz="2000" b="1"/>
            </a:lvl1pPr>
          </a:lstStyle>
          <a:p>
            <a:r>
              <a:rPr lang="en-US"/>
              <a:t>Click to edit Master title style</a:t>
            </a:r>
            <a:endParaRPr lang="en-US" dirty="0"/>
          </a:p>
        </p:txBody>
      </p:sp>
      <p:sp>
        <p:nvSpPr>
          <p:cNvPr id="13" name="Slide Number Placeholder 5"/>
          <p:cNvSpPr>
            <a:spLocks noGrp="1"/>
          </p:cNvSpPr>
          <p:nvPr>
            <p:ph type="sldNum" sz="quarter" idx="12"/>
          </p:nvPr>
        </p:nvSpPr>
        <p:spPr>
          <a:xfrm>
            <a:off x="8610600" y="6448422"/>
            <a:ext cx="381000" cy="336550"/>
          </a:xfrm>
          <a:noFill/>
        </p:spPr>
        <p:txBody>
          <a:bodyPr anchor="ctr"/>
          <a:lstStyle>
            <a:lvl1pPr algn="r">
              <a:defRPr sz="900">
                <a:solidFill>
                  <a:schemeClr val="bg1"/>
                </a:solidFill>
                <a:latin typeface="Georgia" pitchFamily="18" charset="0"/>
              </a:defRPr>
            </a:lvl1pPr>
          </a:lstStyle>
          <a:p>
            <a:pPr algn="ctr"/>
            <a:fld id="{0F5FE3CF-9BBE-41B5-82E0-58340BBFCF3A}" type="slidenum">
              <a:rPr lang="en-US" smtClean="0"/>
              <a:pPr algn="ctr"/>
              <a:t>‹#›</a:t>
            </a:fld>
            <a:endParaRPr lang="en-US" dirty="0"/>
          </a:p>
        </p:txBody>
      </p:sp>
    </p:spTree>
  </p:cSld>
  <p:clrMapOvr>
    <a:overrideClrMapping bg1="lt1" tx1="dk1" bg2="lt2" tx2="dk2" accent1="accent1" accent2="accent2" accent3="accent3" accent4="accent4" accent5="accent5" accent6="accent6" hlink="hlink" folHlink="folHlink"/>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8610600" y="6448422"/>
            <a:ext cx="381000" cy="336550"/>
          </a:xfrm>
          <a:noFill/>
        </p:spPr>
        <p:txBody>
          <a:bodyPr anchor="ctr"/>
          <a:lstStyle>
            <a:lvl1pPr algn="r">
              <a:defRPr sz="900">
                <a:solidFill>
                  <a:schemeClr val="bg1"/>
                </a:solidFill>
                <a:latin typeface="Georgia" pitchFamily="18" charset="0"/>
              </a:defRPr>
            </a:lvl1pPr>
          </a:lstStyle>
          <a:p>
            <a:pPr algn="ctr"/>
            <a:fld id="{0F5FE3CF-9BBE-41B5-82E0-58340BBFCF3A}" type="slidenum">
              <a:rPr lang="en-US" smtClean="0"/>
              <a:pPr algn="ctr"/>
              <a:t>‹#›</a:t>
            </a:fld>
            <a:endParaRPr lang="en-US" dirty="0"/>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rg Char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a:t>Click to edit Master title style</a:t>
            </a:r>
            <a:endParaRPr lang="en-US" dirty="0"/>
          </a:p>
        </p:txBody>
      </p:sp>
      <p:sp>
        <p:nvSpPr>
          <p:cNvPr id="13" name="Slide Number Placeholder 5"/>
          <p:cNvSpPr>
            <a:spLocks noGrp="1"/>
          </p:cNvSpPr>
          <p:nvPr>
            <p:ph type="sldNum" sz="quarter" idx="12"/>
          </p:nvPr>
        </p:nvSpPr>
        <p:spPr>
          <a:xfrm>
            <a:off x="8610600" y="6448422"/>
            <a:ext cx="381000" cy="336550"/>
          </a:xfrm>
          <a:noFill/>
        </p:spPr>
        <p:txBody>
          <a:bodyPr anchor="ctr"/>
          <a:lstStyle>
            <a:lvl1pPr algn="r">
              <a:defRPr sz="900">
                <a:solidFill>
                  <a:schemeClr val="bg1"/>
                </a:solidFill>
                <a:latin typeface="Georgia" pitchFamily="18" charset="0"/>
              </a:defRPr>
            </a:lvl1pPr>
          </a:lstStyle>
          <a:p>
            <a:pPr algn="ctr"/>
            <a:fld id="{0F5FE3CF-9BBE-41B5-82E0-58340BBFCF3A}" type="slidenum">
              <a:rPr lang="en-US" smtClean="0"/>
              <a:pPr algn="ctr"/>
              <a:t>‹#›</a:t>
            </a:fld>
            <a:endParaRPr lang="en-US" dirty="0"/>
          </a:p>
        </p:txBody>
      </p:sp>
      <p:sp>
        <p:nvSpPr>
          <p:cNvPr id="8" name="SmartArt Placeholder 7"/>
          <p:cNvSpPr>
            <a:spLocks noGrp="1"/>
          </p:cNvSpPr>
          <p:nvPr>
            <p:ph type="dgm" sz="quarter" idx="13"/>
          </p:nvPr>
        </p:nvSpPr>
        <p:spPr>
          <a:xfrm>
            <a:off x="457200" y="1219200"/>
            <a:ext cx="8229600" cy="5029200"/>
          </a:xfrm>
        </p:spPr>
        <p:txBody>
          <a:bodyPr/>
          <a:lstStyle/>
          <a:p>
            <a:r>
              <a:rPr lang="en-US"/>
              <a:t>Click icon to add SmartArt graphic</a:t>
            </a:r>
            <a:endParaRPr lang="en-US" dirty="0"/>
          </a:p>
        </p:txBody>
      </p:sp>
      <p:cxnSp>
        <p:nvCxnSpPr>
          <p:cNvPr id="9" name="Straight Connector 8"/>
          <p:cNvCxnSpPr/>
          <p:nvPr/>
        </p:nvCxnSpPr>
        <p:spPr>
          <a:xfrm rot="10800000" flipV="1">
            <a:off x="533402" y="990599"/>
            <a:ext cx="8153398" cy="1"/>
          </a:xfrm>
          <a:prstGeom prst="line">
            <a:avLst/>
          </a:prstGeom>
          <a:ln w="22225" cmpd="sng">
            <a:gradFill flip="none" rotWithShape="1">
              <a:gsLst>
                <a:gs pos="0">
                  <a:schemeClr val="tx1">
                    <a:lumMod val="75000"/>
                    <a:lumOff val="25000"/>
                  </a:schemeClr>
                </a:gs>
                <a:gs pos="75000">
                  <a:srgbClr val="0078AD"/>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normAutofit/>
          </a:bodyPr>
          <a:lstStyle>
            <a:lvl1pPr algn="l">
              <a:defRPr sz="2400"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273051"/>
            <a:ext cx="5111751" cy="585311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Slide Number Placeholder 5"/>
          <p:cNvSpPr>
            <a:spLocks noGrp="1"/>
          </p:cNvSpPr>
          <p:nvPr>
            <p:ph type="sldNum" sz="quarter" idx="12"/>
          </p:nvPr>
        </p:nvSpPr>
        <p:spPr>
          <a:xfrm>
            <a:off x="8610600" y="6448422"/>
            <a:ext cx="381000" cy="336550"/>
          </a:xfrm>
          <a:noFill/>
        </p:spPr>
        <p:txBody>
          <a:bodyPr anchor="ctr"/>
          <a:lstStyle>
            <a:lvl1pPr algn="r">
              <a:defRPr sz="900">
                <a:solidFill>
                  <a:schemeClr val="bg1"/>
                </a:solidFill>
                <a:latin typeface="Georgia" pitchFamily="18" charset="0"/>
              </a:defRPr>
            </a:lvl1pPr>
          </a:lstStyle>
          <a:p>
            <a:pPr algn="ctr"/>
            <a:fld id="{0F5FE3CF-9BBE-41B5-82E0-58340BBFCF3A}" type="slidenum">
              <a:rPr lang="en-US" smtClean="0"/>
              <a:pPr algn="ctr"/>
              <a:t>‹#›</a:t>
            </a:fld>
            <a:endParaRPr lang="en-US" dirty="0"/>
          </a:p>
        </p:txBody>
      </p:sp>
    </p:spTree>
  </p:cSld>
  <p:clrMapOvr>
    <a:overrideClrMapping bg1="lt1" tx1="dk1" bg2="lt2" tx2="dk2" accent1="accent1" accent2="accent2" accent3="accent3" accent4="accent4" accent5="accent5" accent6="accent6" hlink="hlink" folHlink="folHlink"/>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800601"/>
            <a:ext cx="5486400" cy="566738"/>
          </a:xfrm>
        </p:spPr>
        <p:txBody>
          <a:bodyPr anchor="b"/>
          <a:lstStyle>
            <a:lvl1pPr algn="l">
              <a:defRPr sz="2000" b="1">
                <a:solidFill>
                  <a:schemeClr val="bg1"/>
                </a:solidFill>
                <a:latin typeface="Tw Cen MT"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0" y="612775"/>
            <a:ext cx="9144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57200" y="5367339"/>
            <a:ext cx="5486400" cy="804862"/>
          </a:xfrm>
        </p:spPr>
        <p:txBody>
          <a:bodyPr/>
          <a:lstStyle>
            <a:lvl1pPr marL="0" indent="0">
              <a:buNone/>
              <a:defRPr sz="1400">
                <a:solidFill>
                  <a:schemeClr val="bg1"/>
                </a:solidFill>
                <a:latin typeface="Tw Cen MT"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Slide Number Placeholder 5"/>
          <p:cNvSpPr>
            <a:spLocks noGrp="1"/>
          </p:cNvSpPr>
          <p:nvPr>
            <p:ph type="sldNum" sz="quarter" idx="12"/>
          </p:nvPr>
        </p:nvSpPr>
        <p:spPr>
          <a:xfrm>
            <a:off x="8610600" y="6448422"/>
            <a:ext cx="381000" cy="336550"/>
          </a:xfrm>
          <a:noFill/>
        </p:spPr>
        <p:txBody>
          <a:bodyPr anchor="ctr"/>
          <a:lstStyle>
            <a:lvl1pPr algn="r">
              <a:defRPr sz="900">
                <a:solidFill>
                  <a:schemeClr val="bg1"/>
                </a:solidFill>
                <a:latin typeface="Georgia" pitchFamily="18" charset="0"/>
              </a:defRPr>
            </a:lvl1pPr>
          </a:lstStyle>
          <a:p>
            <a:pPr algn="ctr"/>
            <a:fld id="{0F5FE3CF-9BBE-41B5-82E0-58340BBFCF3A}" type="slidenum">
              <a:rPr lang="en-US" smtClean="0"/>
              <a:pPr algn="ctr"/>
              <a:t>‹#›</a:t>
            </a:fld>
            <a:endParaRPr lang="en-US" dirty="0"/>
          </a:p>
        </p:txBody>
      </p:sp>
    </p:spTree>
  </p:cSld>
  <p:clrMapOvr>
    <a:overrideClrMapping bg1="lt1" tx1="dk1" bg2="lt2" tx2="dk2" accent1="accent1" accent2="accent2" accent3="accent3" accent4="accent4" accent5="accent5" accent6="accent6" hlink="hlink" folHlink="folHlink"/>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Closing Slide">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2705100" y="6443990"/>
            <a:ext cx="3733800" cy="246221"/>
          </a:xfrm>
          <a:prstGeom prst="rect">
            <a:avLst/>
          </a:prstGeom>
          <a:noFill/>
        </p:spPr>
        <p:txBody>
          <a:bodyPr wrap="square" rtlCol="0">
            <a:spAutoFit/>
          </a:bodyPr>
          <a:lstStyle/>
          <a:p>
            <a:pPr algn="ctr"/>
            <a:r>
              <a:rPr lang="en-US" sz="1000" dirty="0">
                <a:solidFill>
                  <a:schemeClr val="bg1"/>
                </a:solidFill>
                <a:latin typeface="Tw Cen MT" pitchFamily="34" charset="0"/>
              </a:rPr>
              <a:t>Siegman &amp; </a:t>
            </a:r>
            <a:r>
              <a:rPr lang="en-US" sz="1000" baseline="0" dirty="0">
                <a:solidFill>
                  <a:schemeClr val="bg1"/>
                </a:solidFill>
                <a:latin typeface="Tw Cen MT" pitchFamily="34" charset="0"/>
              </a:rPr>
              <a:t>Associates 2018</a:t>
            </a:r>
            <a:endParaRPr lang="en-US" sz="1000" dirty="0">
              <a:solidFill>
                <a:schemeClr val="bg1"/>
              </a:solidFill>
              <a:latin typeface="Tw Cen MT" pitchFamily="34" charset="0"/>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_Closing Slide">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2705100" y="6443990"/>
            <a:ext cx="3733800" cy="246221"/>
          </a:xfrm>
          <a:prstGeom prst="rect">
            <a:avLst/>
          </a:prstGeom>
          <a:noFill/>
        </p:spPr>
        <p:txBody>
          <a:bodyPr wrap="square" rtlCol="0">
            <a:spAutoFit/>
          </a:bodyPr>
          <a:lstStyle/>
          <a:p>
            <a:pPr algn="ctr"/>
            <a:r>
              <a:rPr lang="en-US" sz="1000" dirty="0">
                <a:solidFill>
                  <a:schemeClr val="bg1"/>
                </a:solidFill>
                <a:latin typeface="Tw Cen MT" pitchFamily="34" charset="0"/>
              </a:rPr>
              <a:t>Siegman &amp; Associates 2020</a:t>
            </a:r>
          </a:p>
        </p:txBody>
      </p:sp>
      <p:sp>
        <p:nvSpPr>
          <p:cNvPr id="11" name="Rectangle 10"/>
          <p:cNvSpPr/>
          <p:nvPr/>
        </p:nvSpPr>
        <p:spPr>
          <a:xfrm>
            <a:off x="2286000" y="3657600"/>
            <a:ext cx="4572000" cy="1754326"/>
          </a:xfrm>
          <a:prstGeom prst="rect">
            <a:avLst/>
          </a:prstGeom>
        </p:spPr>
        <p:txBody>
          <a:bodyPr>
            <a:spAutoFit/>
          </a:bodyPr>
          <a:lstStyle/>
          <a:p>
            <a:pPr algn="ctr" eaLnBrk="1" hangingPunct="1">
              <a:buFont typeface="Arial" charset="0"/>
              <a:buNone/>
            </a:pPr>
            <a:r>
              <a:rPr lang="en-US" sz="1800" b="1" dirty="0">
                <a:solidFill>
                  <a:schemeClr val="bg1"/>
                </a:solidFill>
                <a:latin typeface="Arial" pitchFamily="34" charset="0"/>
                <a:cs typeface="Arial" pitchFamily="34" charset="0"/>
              </a:rPr>
              <a:t>Patrick Siegman</a:t>
            </a:r>
          </a:p>
          <a:p>
            <a:pPr algn="ctr" eaLnBrk="1" hangingPunct="1">
              <a:buFont typeface="Arial" charset="0"/>
              <a:buNone/>
            </a:pPr>
            <a:r>
              <a:rPr lang="en-US" sz="1800" b="1" dirty="0">
                <a:solidFill>
                  <a:schemeClr val="bg1"/>
                </a:solidFill>
                <a:latin typeface="Arial" pitchFamily="34" charset="0"/>
                <a:cs typeface="Arial" pitchFamily="34" charset="0"/>
              </a:rPr>
              <a:t>Siegman &amp; Associates</a:t>
            </a:r>
          </a:p>
          <a:p>
            <a:pPr algn="ctr" eaLnBrk="1" hangingPunct="1">
              <a:buFont typeface="Arial" charset="0"/>
              <a:buNone/>
            </a:pPr>
            <a:r>
              <a:rPr lang="en-US" sz="1800" dirty="0">
                <a:solidFill>
                  <a:schemeClr val="bg1"/>
                </a:solidFill>
                <a:latin typeface="Arial" pitchFamily="34" charset="0"/>
                <a:cs typeface="Arial" pitchFamily="34" charset="0"/>
              </a:rPr>
              <a:t>17a Noe Street</a:t>
            </a:r>
          </a:p>
          <a:p>
            <a:pPr algn="ctr" eaLnBrk="1" hangingPunct="1">
              <a:buFont typeface="Arial" charset="0"/>
              <a:buNone/>
            </a:pPr>
            <a:r>
              <a:rPr lang="en-US" sz="1800" dirty="0">
                <a:solidFill>
                  <a:schemeClr val="bg1"/>
                </a:solidFill>
                <a:latin typeface="Arial" pitchFamily="34" charset="0"/>
                <a:cs typeface="Arial" pitchFamily="34" charset="0"/>
              </a:rPr>
              <a:t>San Francisco</a:t>
            </a:r>
            <a:r>
              <a:rPr lang="en-US" sz="1800" baseline="0" dirty="0">
                <a:solidFill>
                  <a:schemeClr val="bg1"/>
                </a:solidFill>
                <a:latin typeface="Arial" pitchFamily="34" charset="0"/>
                <a:cs typeface="Arial" pitchFamily="34" charset="0"/>
              </a:rPr>
              <a:t> CA 94114</a:t>
            </a:r>
            <a:endParaRPr lang="en-US" sz="1800" dirty="0">
              <a:solidFill>
                <a:schemeClr val="bg1"/>
              </a:solidFill>
              <a:latin typeface="Arial" pitchFamily="34" charset="0"/>
              <a:cs typeface="Arial" pitchFamily="34" charset="0"/>
            </a:endParaRPr>
          </a:p>
          <a:p>
            <a:pPr algn="ctr" eaLnBrk="1" hangingPunct="1">
              <a:buFont typeface="Arial" charset="0"/>
              <a:buNone/>
            </a:pPr>
            <a:r>
              <a:rPr lang="en-US" sz="1800" dirty="0">
                <a:solidFill>
                  <a:schemeClr val="bg1"/>
                </a:solidFill>
                <a:latin typeface="Arial" pitchFamily="34" charset="0"/>
                <a:cs typeface="Arial" pitchFamily="34" charset="0"/>
              </a:rPr>
              <a:t>@</a:t>
            </a:r>
            <a:r>
              <a:rPr lang="en-US" sz="1800" dirty="0" err="1">
                <a:solidFill>
                  <a:schemeClr val="bg1"/>
                </a:solidFill>
                <a:latin typeface="Arial" pitchFamily="34" charset="0"/>
                <a:cs typeface="Arial" pitchFamily="34" charset="0"/>
              </a:rPr>
              <a:t>PatrickSiegman</a:t>
            </a:r>
            <a:endParaRPr lang="en-US" sz="1800" dirty="0">
              <a:solidFill>
                <a:schemeClr val="bg1"/>
              </a:solidFill>
              <a:latin typeface="Arial" pitchFamily="34" charset="0"/>
              <a:cs typeface="Arial" pitchFamily="34" charset="0"/>
            </a:endParaRPr>
          </a:p>
          <a:p>
            <a:pPr algn="ctr" eaLnBrk="1" hangingPunct="1">
              <a:buFont typeface="Arial" charset="0"/>
              <a:buNone/>
            </a:pPr>
            <a:r>
              <a:rPr lang="en-US" sz="1800" dirty="0">
                <a:solidFill>
                  <a:schemeClr val="bg1"/>
                </a:solidFill>
                <a:latin typeface="Arial" pitchFamily="34" charset="0"/>
                <a:cs typeface="Arial" pitchFamily="34" charset="0"/>
              </a:rPr>
              <a:t>Patrick@Siegman.biz</a:t>
            </a:r>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OverTx">
  <p:cSld name="Title and 2 Content Over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685800"/>
          </a:xfrm>
        </p:spPr>
        <p:txBody>
          <a:bodyPr/>
          <a:lstStyle/>
          <a:p>
            <a:r>
              <a:rPr lang="en-US"/>
              <a:t>Click to edit Master title style</a:t>
            </a:r>
          </a:p>
        </p:txBody>
      </p:sp>
      <p:sp>
        <p:nvSpPr>
          <p:cNvPr id="3" name="Content Placeholder 2"/>
          <p:cNvSpPr>
            <a:spLocks noGrp="1"/>
          </p:cNvSpPr>
          <p:nvPr>
            <p:ph sz="quarter" idx="1"/>
          </p:nvPr>
        </p:nvSpPr>
        <p:spPr>
          <a:xfrm>
            <a:off x="228600" y="1066800"/>
            <a:ext cx="2247900" cy="2400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2628900" y="1066800"/>
            <a:ext cx="2247900" cy="2400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228600" y="3619500"/>
            <a:ext cx="4648200" cy="2400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685800"/>
          </a:xfrm>
        </p:spPr>
        <p:txBody>
          <a:bodyPr/>
          <a:lstStyle/>
          <a:p>
            <a:r>
              <a:rPr lang="en-US"/>
              <a:t>Click to edit Master title style</a:t>
            </a:r>
          </a:p>
        </p:txBody>
      </p:sp>
      <p:sp>
        <p:nvSpPr>
          <p:cNvPr id="3" name="Content Placeholder 2"/>
          <p:cNvSpPr>
            <a:spLocks noGrp="1"/>
          </p:cNvSpPr>
          <p:nvPr>
            <p:ph sz="half" idx="1"/>
          </p:nvPr>
        </p:nvSpPr>
        <p:spPr>
          <a:xfrm>
            <a:off x="228600" y="1066800"/>
            <a:ext cx="2247900" cy="495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628900" y="1066800"/>
            <a:ext cx="2247900" cy="495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609600"/>
          </a:xfrm>
        </p:spPr>
        <p:txBody>
          <a:bodyPr/>
          <a:lstStyle/>
          <a:p>
            <a:r>
              <a:rPr lang="en-US"/>
              <a:t>Click to edit Master title style</a:t>
            </a:r>
          </a:p>
        </p:txBody>
      </p:sp>
      <p:sp>
        <p:nvSpPr>
          <p:cNvPr id="3" name="Text Placeholder 2"/>
          <p:cNvSpPr>
            <a:spLocks noGrp="1"/>
          </p:cNvSpPr>
          <p:nvPr>
            <p:ph type="body" sz="half" idx="1"/>
          </p:nvPr>
        </p:nvSpPr>
        <p:spPr>
          <a:xfrm>
            <a:off x="228600" y="1143000"/>
            <a:ext cx="4305300" cy="495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143000"/>
            <a:ext cx="4305300" cy="495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8287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962400"/>
            <a:ext cx="7772400" cy="762000"/>
          </a:xfrm>
        </p:spPr>
        <p:txBody>
          <a:bodyPr anchor="b">
            <a:normAutofit/>
          </a:bodyPr>
          <a:lstStyle>
            <a:lvl1pPr algn="l">
              <a:defRPr sz="3600" b="1" cap="none" spc="0">
                <a:ln w="18415" cmpd="sng">
                  <a:noFill/>
                  <a:prstDash val="solid"/>
                </a:ln>
                <a:solidFill>
                  <a:schemeClr val="accent1"/>
                </a:solidFill>
                <a:effectLst/>
                <a:latin typeface="Tw Cen MT"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85800" y="4724400"/>
            <a:ext cx="7772400" cy="533400"/>
          </a:xfrm>
        </p:spPr>
        <p:txBody>
          <a:bodyPr>
            <a:normAutofit/>
          </a:bodyPr>
          <a:lstStyle>
            <a:lvl1pPr marL="0" indent="0" algn="l">
              <a:buNone/>
              <a:defRPr sz="2400" b="1">
                <a:solidFill>
                  <a:schemeClr val="tx1">
                    <a:lumMod val="65000"/>
                    <a:lumOff val="35000"/>
                  </a:schemeClr>
                </a:solidFill>
                <a:latin typeface="Tw Cen MT"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685800"/>
          </a:xfrm>
        </p:spPr>
        <p:txBody>
          <a:bodyPr/>
          <a:lstStyle/>
          <a:p>
            <a:r>
              <a:rPr lang="en-US"/>
              <a:t>Click to edit Master title style</a:t>
            </a:r>
          </a:p>
        </p:txBody>
      </p:sp>
      <p:sp>
        <p:nvSpPr>
          <p:cNvPr id="3" name="Online Image Placeholder 2"/>
          <p:cNvSpPr>
            <a:spLocks noGrp="1"/>
          </p:cNvSpPr>
          <p:nvPr>
            <p:ph type="clipArt" sz="half" idx="1"/>
          </p:nvPr>
        </p:nvSpPr>
        <p:spPr>
          <a:xfrm>
            <a:off x="228600" y="1066800"/>
            <a:ext cx="2247900" cy="4953000"/>
          </a:xfrm>
        </p:spPr>
        <p:txBody>
          <a:bodyPr/>
          <a:lstStyle/>
          <a:p>
            <a:r>
              <a:rPr lang="en-US"/>
              <a:t>Click icon to add online image</a:t>
            </a:r>
          </a:p>
        </p:txBody>
      </p:sp>
      <p:sp>
        <p:nvSpPr>
          <p:cNvPr id="4" name="Text Placeholder 3"/>
          <p:cNvSpPr>
            <a:spLocks noGrp="1"/>
          </p:cNvSpPr>
          <p:nvPr>
            <p:ph type="body" sz="half" idx="2"/>
          </p:nvPr>
        </p:nvSpPr>
        <p:spPr>
          <a:xfrm>
            <a:off x="2628900" y="1066800"/>
            <a:ext cx="2247900" cy="495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6646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_Title Slide">
    <p:bg>
      <p:bgPr>
        <a:solidFill>
          <a:schemeClr val="tx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5029200"/>
          </a:xfrm>
        </p:spPr>
        <p:txBody>
          <a:bodyPr/>
          <a:lstStyle/>
          <a:p>
            <a:r>
              <a:rPr lang="en-US"/>
              <a:t>Click icon to add picture</a:t>
            </a:r>
          </a:p>
        </p:txBody>
      </p:sp>
      <p:sp>
        <p:nvSpPr>
          <p:cNvPr id="14" name="Title 1"/>
          <p:cNvSpPr>
            <a:spLocks noGrp="1"/>
          </p:cNvSpPr>
          <p:nvPr>
            <p:ph type="ctrTitle"/>
          </p:nvPr>
        </p:nvSpPr>
        <p:spPr>
          <a:xfrm>
            <a:off x="304800" y="5486400"/>
            <a:ext cx="7086600" cy="781050"/>
          </a:xfrm>
        </p:spPr>
        <p:txBody>
          <a:bodyPr anchor="t">
            <a:normAutofit/>
          </a:bodyPr>
          <a:lstStyle>
            <a:lvl1pPr algn="l">
              <a:defRPr sz="2800" b="1" cap="none" spc="0">
                <a:ln w="18415" cmpd="sng">
                  <a:noFill/>
                  <a:prstDash val="solid"/>
                </a:ln>
                <a:solidFill>
                  <a:srgbClr val="319AC9"/>
                </a:solidFill>
                <a:effectLst/>
                <a:latin typeface="Tw Cen MT" pitchFamily="34" charset="0"/>
                <a:cs typeface="Arial" pitchFamily="34" charset="0"/>
              </a:defRPr>
            </a:lvl1pPr>
          </a:lstStyle>
          <a:p>
            <a:r>
              <a:rPr lang="en-US"/>
              <a:t>Click to edit Master title style</a:t>
            </a:r>
            <a:endParaRPr lang="en-US" dirty="0"/>
          </a:p>
        </p:txBody>
      </p:sp>
      <p:sp>
        <p:nvSpPr>
          <p:cNvPr id="15" name="Subtitle 2"/>
          <p:cNvSpPr>
            <a:spLocks noGrp="1"/>
          </p:cNvSpPr>
          <p:nvPr>
            <p:ph type="subTitle" idx="1"/>
          </p:nvPr>
        </p:nvSpPr>
        <p:spPr>
          <a:xfrm>
            <a:off x="304800" y="5105400"/>
            <a:ext cx="7086600" cy="457200"/>
          </a:xfrm>
        </p:spPr>
        <p:txBody>
          <a:bodyPr anchor="b">
            <a:normAutofit/>
          </a:bodyPr>
          <a:lstStyle>
            <a:lvl1pPr marL="0" indent="0" algn="l">
              <a:buNone/>
              <a:defRPr sz="2400" b="1">
                <a:solidFill>
                  <a:schemeClr val="bg1"/>
                </a:solidFill>
                <a:latin typeface="Tw Cen MT"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11"/>
          <p:cNvSpPr>
            <a:spLocks noGrp="1"/>
          </p:cNvSpPr>
          <p:nvPr>
            <p:ph type="body" sz="quarter" idx="11" hasCustomPrompt="1"/>
          </p:nvPr>
        </p:nvSpPr>
        <p:spPr>
          <a:xfrm>
            <a:off x="304800" y="6248400"/>
            <a:ext cx="7086600" cy="609600"/>
          </a:xfrm>
        </p:spPr>
        <p:txBody>
          <a:bodyPr/>
          <a:lstStyle>
            <a:lvl1pPr>
              <a:buNone/>
              <a:defRPr sz="2800"/>
            </a:lvl1pPr>
          </a:lstStyle>
          <a:p>
            <a:r>
              <a:rPr lang="en-US" sz="1600" b="1" dirty="0">
                <a:solidFill>
                  <a:schemeClr val="bg1"/>
                </a:solidFill>
              </a:rPr>
              <a:t>Presented </a:t>
            </a:r>
            <a:r>
              <a:rPr lang="en-US" sz="1600" b="1" baseline="0" dirty="0">
                <a:solidFill>
                  <a:schemeClr val="bg1"/>
                </a:solidFill>
              </a:rPr>
              <a:t>First </a:t>
            </a:r>
            <a:r>
              <a:rPr lang="en-US" sz="1600" b="1" baseline="0" dirty="0" err="1">
                <a:solidFill>
                  <a:schemeClr val="bg1"/>
                </a:solidFill>
              </a:rPr>
              <a:t>Lastname</a:t>
            </a:r>
            <a:endParaRPr lang="en-US" sz="1600" b="1" baseline="0" dirty="0">
              <a:solidFill>
                <a:schemeClr val="bg1"/>
              </a:solidFill>
            </a:endParaRPr>
          </a:p>
        </p:txBody>
      </p:sp>
    </p:spTree>
    <p:extLst>
      <p:ext uri="{BB962C8B-B14F-4D97-AF65-F5344CB8AC3E}">
        <p14:creationId xmlns:p14="http://schemas.microsoft.com/office/powerpoint/2010/main" val="2807084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Title Slide">
    <p:bg>
      <p:bgPr>
        <a:solidFill>
          <a:schemeClr val="tx1"/>
        </a:solidFill>
        <a:effectLst/>
      </p:bgPr>
    </p:bg>
    <p:spTree>
      <p:nvGrpSpPr>
        <p:cNvPr id="1" name=""/>
        <p:cNvGrpSpPr/>
        <p:nvPr/>
      </p:nvGrpSpPr>
      <p:grpSpPr>
        <a:xfrm>
          <a:off x="0" y="0"/>
          <a:ext cx="0" cy="0"/>
          <a:chOff x="0" y="0"/>
          <a:chExt cx="0" cy="0"/>
        </a:xfrm>
      </p:grpSpPr>
      <p:sp>
        <p:nvSpPr>
          <p:cNvPr id="11" name="Rectangle 10"/>
          <p:cNvSpPr/>
          <p:nvPr/>
        </p:nvSpPr>
        <p:spPr>
          <a:xfrm>
            <a:off x="0" y="3886200"/>
            <a:ext cx="9144000" cy="16002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962400"/>
            <a:ext cx="7772400" cy="762000"/>
          </a:xfrm>
        </p:spPr>
        <p:txBody>
          <a:bodyPr anchor="b">
            <a:normAutofit/>
          </a:bodyPr>
          <a:lstStyle>
            <a:lvl1pPr algn="l">
              <a:defRPr sz="3600" b="1" cap="none" spc="0">
                <a:ln w="18415" cmpd="sng">
                  <a:noFill/>
                  <a:prstDash val="solid"/>
                </a:ln>
                <a:solidFill>
                  <a:schemeClr val="accent1"/>
                </a:solidFill>
                <a:effectLst/>
                <a:latin typeface="Tw Cen MT"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85800" y="4724400"/>
            <a:ext cx="7772400" cy="533400"/>
          </a:xfrm>
        </p:spPr>
        <p:txBody>
          <a:bodyPr>
            <a:normAutofit/>
          </a:bodyPr>
          <a:lstStyle>
            <a:lvl1pPr marL="0" indent="0" algn="l">
              <a:buNone/>
              <a:defRPr sz="2400" b="1">
                <a:solidFill>
                  <a:schemeClr val="tx1">
                    <a:lumMod val="65000"/>
                    <a:lumOff val="35000"/>
                  </a:schemeClr>
                </a:solidFill>
                <a:latin typeface="Tw Cen MT"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123422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5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486400"/>
            <a:ext cx="7772400" cy="781050"/>
          </a:xfrm>
        </p:spPr>
        <p:txBody>
          <a:bodyPr anchor="t">
            <a:normAutofit/>
          </a:bodyPr>
          <a:lstStyle>
            <a:lvl1pPr algn="l">
              <a:defRPr sz="3200" b="1" cap="none" spc="0">
                <a:ln w="18415" cmpd="sng">
                  <a:noFill/>
                  <a:prstDash val="solid"/>
                </a:ln>
                <a:solidFill>
                  <a:schemeClr val="accent1"/>
                </a:solidFill>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04800" y="5029200"/>
            <a:ext cx="7772400" cy="533400"/>
          </a:xfrm>
        </p:spPr>
        <p:txBody>
          <a:bodyPr anchor="b">
            <a:normAutofit/>
          </a:bodyPr>
          <a:lstStyle>
            <a:lvl1pPr marL="0" indent="0" algn="l">
              <a:buNone/>
              <a:defRPr sz="2400" b="1">
                <a:solidFill>
                  <a:schemeClr val="bg1"/>
                </a:solidFill>
                <a:latin typeface="Tw Cen MT"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Text Placeholder 11"/>
          <p:cNvSpPr>
            <a:spLocks noGrp="1"/>
          </p:cNvSpPr>
          <p:nvPr>
            <p:ph type="body" sz="quarter" idx="10" hasCustomPrompt="1"/>
          </p:nvPr>
        </p:nvSpPr>
        <p:spPr>
          <a:xfrm>
            <a:off x="304800" y="6248400"/>
            <a:ext cx="7772400" cy="609600"/>
          </a:xfrm>
        </p:spPr>
        <p:txBody>
          <a:bodyPr/>
          <a:lstStyle>
            <a:lvl1pPr>
              <a:buNone/>
              <a:defRPr sz="2800"/>
            </a:lvl1pPr>
          </a:lstStyle>
          <a:p>
            <a:r>
              <a:rPr lang="en-US" sz="1600" b="1" dirty="0">
                <a:solidFill>
                  <a:schemeClr val="bg1"/>
                </a:solidFill>
              </a:rPr>
              <a:t>Presented </a:t>
            </a:r>
            <a:r>
              <a:rPr lang="en-US" sz="1600" b="1" baseline="0" dirty="0">
                <a:solidFill>
                  <a:schemeClr val="bg1"/>
                </a:solidFill>
              </a:rPr>
              <a:t>First </a:t>
            </a:r>
            <a:r>
              <a:rPr lang="en-US" sz="1600" b="1" baseline="0" dirty="0" err="1">
                <a:solidFill>
                  <a:schemeClr val="bg1"/>
                </a:solidFill>
              </a:rPr>
              <a:t>Lastname</a:t>
            </a:r>
            <a:endParaRPr lang="en-US" sz="1600" b="1" baseline="0" dirty="0">
              <a:solidFill>
                <a:schemeClr val="bg1"/>
              </a:solidFill>
            </a:endParaRPr>
          </a:p>
        </p:txBody>
      </p:sp>
    </p:spTree>
    <p:extLst>
      <p:ext uri="{BB962C8B-B14F-4D97-AF65-F5344CB8AC3E}">
        <p14:creationId xmlns:p14="http://schemas.microsoft.com/office/powerpoint/2010/main" val="3658726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_Quot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371600"/>
            <a:ext cx="7772400" cy="4876800"/>
          </a:xfrm>
        </p:spPr>
        <p:txBody>
          <a:bodyPr anchor="t">
            <a:normAutofit/>
          </a:bodyPr>
          <a:lstStyle>
            <a:lvl1pPr algn="l">
              <a:defRPr sz="54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Tw Cen MT"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25274912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Org Char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a:t>Click to edit Master title style</a:t>
            </a:r>
            <a:endParaRPr lang="en-US" dirty="0"/>
          </a:p>
        </p:txBody>
      </p:sp>
      <p:sp>
        <p:nvSpPr>
          <p:cNvPr id="13" name="Slide Number Placeholder 5"/>
          <p:cNvSpPr>
            <a:spLocks noGrp="1"/>
          </p:cNvSpPr>
          <p:nvPr>
            <p:ph type="sldNum" sz="quarter" idx="12"/>
          </p:nvPr>
        </p:nvSpPr>
        <p:spPr>
          <a:xfrm>
            <a:off x="8610600" y="6448422"/>
            <a:ext cx="381000" cy="336550"/>
          </a:xfrm>
          <a:noFill/>
        </p:spPr>
        <p:txBody>
          <a:bodyPr anchor="ctr"/>
          <a:lstStyle>
            <a:lvl1pPr algn="r">
              <a:defRPr sz="900">
                <a:solidFill>
                  <a:schemeClr val="bg1"/>
                </a:solidFill>
                <a:latin typeface="Georgia" pitchFamily="18" charset="0"/>
              </a:defRPr>
            </a:lvl1pPr>
          </a:lstStyle>
          <a:p>
            <a:pPr algn="ctr"/>
            <a:fld id="{0F5FE3CF-9BBE-41B5-82E0-58340BBFCF3A}" type="slidenum">
              <a:rPr lang="en-US" smtClean="0"/>
              <a:pPr algn="ctr"/>
              <a:t>‹#›</a:t>
            </a:fld>
            <a:endParaRPr lang="en-US" dirty="0"/>
          </a:p>
        </p:txBody>
      </p:sp>
      <p:sp>
        <p:nvSpPr>
          <p:cNvPr id="8" name="SmartArt Placeholder 7"/>
          <p:cNvSpPr>
            <a:spLocks noGrp="1"/>
          </p:cNvSpPr>
          <p:nvPr>
            <p:ph type="dgm" sz="quarter" idx="13"/>
          </p:nvPr>
        </p:nvSpPr>
        <p:spPr>
          <a:xfrm>
            <a:off x="457200" y="1219200"/>
            <a:ext cx="8229600" cy="5029200"/>
          </a:xfrm>
        </p:spPr>
        <p:txBody>
          <a:bodyPr/>
          <a:lstStyle/>
          <a:p>
            <a:r>
              <a:rPr lang="en-US"/>
              <a:t>Click icon to add SmartArt graphic</a:t>
            </a:r>
            <a:endParaRPr lang="en-US" dirty="0"/>
          </a:p>
        </p:txBody>
      </p:sp>
      <p:cxnSp>
        <p:nvCxnSpPr>
          <p:cNvPr id="9" name="Straight Connector 8"/>
          <p:cNvCxnSpPr/>
          <p:nvPr/>
        </p:nvCxnSpPr>
        <p:spPr>
          <a:xfrm rot="10800000" flipV="1">
            <a:off x="533402" y="990599"/>
            <a:ext cx="8153398" cy="1"/>
          </a:xfrm>
          <a:prstGeom prst="line">
            <a:avLst/>
          </a:prstGeom>
          <a:ln w="22225" cmpd="sng">
            <a:gradFill flip="none" rotWithShape="1">
              <a:gsLst>
                <a:gs pos="0">
                  <a:schemeClr val="tx1">
                    <a:lumMod val="75000"/>
                    <a:lumOff val="25000"/>
                  </a:schemeClr>
                </a:gs>
                <a:gs pos="75000">
                  <a:srgbClr val="0078A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680074"/>
      </p:ext>
    </p:extLst>
  </p:cSld>
  <p:clrMapOvr>
    <a:overrideClrMapping bg1="lt1" tx1="dk1" bg2="lt2" tx2="dk2" accent1="accent1" accent2="accent2" accent3="accent3" accent4="accent4" accent5="accent5" accent6="accent6" hlink="hlink" folHlink="folHlink"/>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_Closing Slide">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2705100" y="6443990"/>
            <a:ext cx="3733800" cy="246221"/>
          </a:xfrm>
          <a:prstGeom prst="rect">
            <a:avLst/>
          </a:prstGeom>
          <a:noFill/>
        </p:spPr>
        <p:txBody>
          <a:bodyPr wrap="square" rtlCol="0">
            <a:spAutoFit/>
          </a:bodyPr>
          <a:lstStyle/>
          <a:p>
            <a:pPr algn="ctr"/>
            <a:r>
              <a:rPr lang="en-US" sz="1000" dirty="0">
                <a:solidFill>
                  <a:schemeClr val="bg1"/>
                </a:solidFill>
                <a:latin typeface="Tw Cen MT" pitchFamily="34" charset="0"/>
              </a:rPr>
              <a:t>Siegman &amp; Associates 2018</a:t>
            </a:r>
          </a:p>
        </p:txBody>
      </p:sp>
      <p:sp>
        <p:nvSpPr>
          <p:cNvPr id="11" name="Rectangle 10"/>
          <p:cNvSpPr/>
          <p:nvPr/>
        </p:nvSpPr>
        <p:spPr>
          <a:xfrm>
            <a:off x="2286000" y="3657600"/>
            <a:ext cx="4572000" cy="1754326"/>
          </a:xfrm>
          <a:prstGeom prst="rect">
            <a:avLst/>
          </a:prstGeom>
        </p:spPr>
        <p:txBody>
          <a:bodyPr>
            <a:spAutoFit/>
          </a:bodyPr>
          <a:lstStyle/>
          <a:p>
            <a:pPr algn="ctr" eaLnBrk="1" hangingPunct="1">
              <a:buFont typeface="Arial" charset="0"/>
              <a:buNone/>
            </a:pPr>
            <a:r>
              <a:rPr lang="en-US" sz="1800" b="1" dirty="0">
                <a:solidFill>
                  <a:schemeClr val="bg1"/>
                </a:solidFill>
                <a:latin typeface="Arial" pitchFamily="34" charset="0"/>
                <a:cs typeface="Arial" pitchFamily="34" charset="0"/>
              </a:rPr>
              <a:t>Patrick Siegman</a:t>
            </a:r>
          </a:p>
          <a:p>
            <a:pPr algn="ctr" eaLnBrk="1" hangingPunct="1">
              <a:buFont typeface="Arial" charset="0"/>
              <a:buNone/>
            </a:pPr>
            <a:r>
              <a:rPr lang="en-US" sz="1800" b="1" dirty="0">
                <a:solidFill>
                  <a:schemeClr val="bg1"/>
                </a:solidFill>
                <a:latin typeface="Arial" pitchFamily="34" charset="0"/>
                <a:cs typeface="Arial" pitchFamily="34" charset="0"/>
              </a:rPr>
              <a:t>Siegman &amp; Associates</a:t>
            </a:r>
          </a:p>
          <a:p>
            <a:pPr algn="ctr" eaLnBrk="1" hangingPunct="1">
              <a:buFont typeface="Arial" charset="0"/>
              <a:buNone/>
            </a:pPr>
            <a:r>
              <a:rPr lang="en-US" sz="1800" dirty="0">
                <a:solidFill>
                  <a:schemeClr val="bg1"/>
                </a:solidFill>
                <a:latin typeface="Arial" pitchFamily="34" charset="0"/>
                <a:cs typeface="Arial" pitchFamily="34" charset="0"/>
              </a:rPr>
              <a:t>548 Market Street #54233</a:t>
            </a:r>
          </a:p>
          <a:p>
            <a:pPr algn="ctr" eaLnBrk="1" hangingPunct="1">
              <a:buFont typeface="Arial" charset="0"/>
              <a:buNone/>
            </a:pPr>
            <a:r>
              <a:rPr lang="en-US" sz="1800" dirty="0">
                <a:solidFill>
                  <a:schemeClr val="bg1"/>
                </a:solidFill>
                <a:latin typeface="Arial" pitchFamily="34" charset="0"/>
                <a:cs typeface="Arial" pitchFamily="34" charset="0"/>
              </a:rPr>
              <a:t>San Francisco</a:t>
            </a:r>
            <a:r>
              <a:rPr lang="en-US" sz="1800" baseline="0" dirty="0">
                <a:solidFill>
                  <a:schemeClr val="bg1"/>
                </a:solidFill>
                <a:latin typeface="Arial" pitchFamily="34" charset="0"/>
                <a:cs typeface="Arial" pitchFamily="34" charset="0"/>
              </a:rPr>
              <a:t> CA 94104</a:t>
            </a:r>
            <a:endParaRPr lang="en-US" sz="1800" dirty="0">
              <a:solidFill>
                <a:schemeClr val="bg1"/>
              </a:solidFill>
              <a:latin typeface="Arial" pitchFamily="34" charset="0"/>
              <a:cs typeface="Arial" pitchFamily="34" charset="0"/>
            </a:endParaRPr>
          </a:p>
          <a:p>
            <a:pPr algn="ctr" eaLnBrk="1" hangingPunct="1">
              <a:buFont typeface="Arial" charset="0"/>
              <a:buNone/>
            </a:pPr>
            <a:r>
              <a:rPr lang="en-US" sz="1800" dirty="0">
                <a:solidFill>
                  <a:schemeClr val="bg1"/>
                </a:solidFill>
                <a:latin typeface="Arial" pitchFamily="34" charset="0"/>
                <a:cs typeface="Arial" pitchFamily="34" charset="0"/>
              </a:rPr>
              <a:t>@</a:t>
            </a:r>
            <a:r>
              <a:rPr lang="en-US" sz="1800" dirty="0" err="1">
                <a:solidFill>
                  <a:schemeClr val="bg1"/>
                </a:solidFill>
                <a:latin typeface="Arial" pitchFamily="34" charset="0"/>
                <a:cs typeface="Arial" pitchFamily="34" charset="0"/>
              </a:rPr>
              <a:t>PatrickSiegman</a:t>
            </a:r>
            <a:endParaRPr lang="en-US" sz="1800" dirty="0">
              <a:solidFill>
                <a:schemeClr val="bg1"/>
              </a:solidFill>
              <a:latin typeface="Arial" pitchFamily="34" charset="0"/>
              <a:cs typeface="Arial" pitchFamily="34" charset="0"/>
            </a:endParaRPr>
          </a:p>
          <a:p>
            <a:pPr algn="ctr" eaLnBrk="1" hangingPunct="1">
              <a:buFont typeface="Arial" charset="0"/>
              <a:buNone/>
            </a:pPr>
            <a:r>
              <a:rPr lang="en-US" sz="1800" dirty="0">
                <a:solidFill>
                  <a:schemeClr val="bg1"/>
                </a:solidFill>
                <a:latin typeface="Arial" pitchFamily="34" charset="0"/>
                <a:cs typeface="Arial" pitchFamily="34" charset="0"/>
              </a:rPr>
              <a:t>Patrick@Siegman.biz</a:t>
            </a:r>
          </a:p>
        </p:txBody>
      </p:sp>
    </p:spTree>
    <p:extLst>
      <p:ext uri="{BB962C8B-B14F-4D97-AF65-F5344CB8AC3E}">
        <p14:creationId xmlns:p14="http://schemas.microsoft.com/office/powerpoint/2010/main" val="4018358837"/>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EC4CE3-9512-4C29-BDD7-DC0F95702C2D}"/>
              </a:ext>
            </a:extLst>
          </p:cNvPr>
          <p:cNvSpPr>
            <a:spLocks/>
          </p:cNvSpPr>
          <p:nvPr userDrawn="1"/>
        </p:nvSpPr>
        <p:spPr bwMode="auto">
          <a:xfrm>
            <a:off x="6361545" y="6369144"/>
            <a:ext cx="2228273" cy="13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lvl1pPr>
              <a:spcBef>
                <a:spcPct val="0"/>
              </a:spcBef>
              <a:defRPr sz="1200">
                <a:solidFill>
                  <a:schemeClr val="tx1"/>
                </a:solidFill>
                <a:latin typeface="Gill Sans Std" charset="0"/>
              </a:defRPr>
            </a:lvl1pPr>
            <a:lvl2pPr>
              <a:spcBef>
                <a:spcPct val="0"/>
              </a:spcBef>
              <a:defRPr sz="1200">
                <a:solidFill>
                  <a:schemeClr val="tx1"/>
                </a:solidFill>
                <a:latin typeface="Gill Sans Std" charset="0"/>
              </a:defRPr>
            </a:lvl2pPr>
            <a:lvl3pPr>
              <a:spcBef>
                <a:spcPct val="0"/>
              </a:spcBef>
              <a:defRPr sz="1200">
                <a:solidFill>
                  <a:schemeClr val="tx1"/>
                </a:solidFill>
                <a:latin typeface="Gill Sans Std" charset="0"/>
              </a:defRPr>
            </a:lvl3pPr>
            <a:lvl4pPr>
              <a:spcBef>
                <a:spcPct val="0"/>
              </a:spcBef>
              <a:defRPr sz="1200">
                <a:solidFill>
                  <a:schemeClr val="tx1"/>
                </a:solidFill>
                <a:latin typeface="Gill Sans Std" charset="0"/>
              </a:defRPr>
            </a:lvl4pPr>
            <a:lvl5pPr>
              <a:spcBef>
                <a:spcPct val="0"/>
              </a:spcBef>
              <a:defRPr sz="1200">
                <a:solidFill>
                  <a:schemeClr val="tx1"/>
                </a:solidFill>
                <a:latin typeface="Gill Sans Std" charset="0"/>
              </a:defRPr>
            </a:lvl5pPr>
            <a:lvl6pPr fontAlgn="base">
              <a:spcBef>
                <a:spcPct val="0"/>
              </a:spcBef>
              <a:spcAft>
                <a:spcPct val="0"/>
              </a:spcAft>
              <a:defRPr sz="1200">
                <a:solidFill>
                  <a:schemeClr val="tx1"/>
                </a:solidFill>
                <a:latin typeface="Gill Sans Std" charset="0"/>
              </a:defRPr>
            </a:lvl6pPr>
            <a:lvl7pPr fontAlgn="base">
              <a:spcBef>
                <a:spcPct val="0"/>
              </a:spcBef>
              <a:spcAft>
                <a:spcPct val="0"/>
              </a:spcAft>
              <a:defRPr sz="1200">
                <a:solidFill>
                  <a:schemeClr val="tx1"/>
                </a:solidFill>
                <a:latin typeface="Gill Sans Std" charset="0"/>
              </a:defRPr>
            </a:lvl7pPr>
            <a:lvl8pPr fontAlgn="base">
              <a:spcBef>
                <a:spcPct val="0"/>
              </a:spcBef>
              <a:spcAft>
                <a:spcPct val="0"/>
              </a:spcAft>
              <a:defRPr sz="1200">
                <a:solidFill>
                  <a:schemeClr val="tx1"/>
                </a:solidFill>
                <a:latin typeface="Gill Sans Std" charset="0"/>
              </a:defRPr>
            </a:lvl8pPr>
            <a:lvl9pPr fontAlgn="base">
              <a:spcBef>
                <a:spcPct val="0"/>
              </a:spcBef>
              <a:spcAft>
                <a:spcPct val="0"/>
              </a:spcAft>
              <a:defRPr sz="1200">
                <a:solidFill>
                  <a:schemeClr val="tx1"/>
                </a:solidFill>
                <a:latin typeface="Gill Sans Std" charset="0"/>
              </a:defRPr>
            </a:lvl9pPr>
          </a:lstStyle>
          <a:p>
            <a:pPr algn="r" eaLnBrk="1" hangingPunct="1">
              <a:lnSpc>
                <a:spcPct val="110000"/>
              </a:lnSpc>
              <a:spcBef>
                <a:spcPts val="706"/>
              </a:spcBef>
              <a:defRPr/>
            </a:pPr>
            <a:r>
              <a:rPr lang="en-US" altLang="en-US" sz="882" dirty="0">
                <a:ea typeface="Gill Sans Std" charset="0"/>
                <a:cs typeface="Gill Sans Std" charset="0"/>
              </a:rPr>
              <a:t>Downtown Davis Specific Plan and EIR</a:t>
            </a:r>
          </a:p>
        </p:txBody>
      </p:sp>
      <p:sp>
        <p:nvSpPr>
          <p:cNvPr id="3" name="Rectangle 2">
            <a:extLst>
              <a:ext uri="{FF2B5EF4-FFF2-40B4-BE49-F238E27FC236}">
                <a16:creationId xmlns:a16="http://schemas.microsoft.com/office/drawing/2014/main" id="{07678E21-77D0-4231-B3D1-4E1BBB30AC03}"/>
              </a:ext>
            </a:extLst>
          </p:cNvPr>
          <p:cNvSpPr>
            <a:spLocks/>
          </p:cNvSpPr>
          <p:nvPr userDrawn="1"/>
        </p:nvSpPr>
        <p:spPr bwMode="auto">
          <a:xfrm>
            <a:off x="531091" y="6391556"/>
            <a:ext cx="5772727" cy="11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lvl1pPr>
              <a:spcBef>
                <a:spcPct val="0"/>
              </a:spcBef>
              <a:defRPr sz="1200">
                <a:solidFill>
                  <a:schemeClr val="tx1"/>
                </a:solidFill>
                <a:latin typeface="Gill Sans Std" charset="0"/>
              </a:defRPr>
            </a:lvl1pPr>
            <a:lvl2pPr>
              <a:spcBef>
                <a:spcPct val="0"/>
              </a:spcBef>
              <a:defRPr sz="1200">
                <a:solidFill>
                  <a:schemeClr val="tx1"/>
                </a:solidFill>
                <a:latin typeface="Gill Sans Std" charset="0"/>
              </a:defRPr>
            </a:lvl2pPr>
            <a:lvl3pPr>
              <a:spcBef>
                <a:spcPct val="0"/>
              </a:spcBef>
              <a:defRPr sz="1200">
                <a:solidFill>
                  <a:schemeClr val="tx1"/>
                </a:solidFill>
                <a:latin typeface="Gill Sans Std" charset="0"/>
              </a:defRPr>
            </a:lvl3pPr>
            <a:lvl4pPr>
              <a:spcBef>
                <a:spcPct val="0"/>
              </a:spcBef>
              <a:defRPr sz="1200">
                <a:solidFill>
                  <a:schemeClr val="tx1"/>
                </a:solidFill>
                <a:latin typeface="Gill Sans Std" charset="0"/>
              </a:defRPr>
            </a:lvl4pPr>
            <a:lvl5pPr>
              <a:spcBef>
                <a:spcPct val="0"/>
              </a:spcBef>
              <a:defRPr sz="1200">
                <a:solidFill>
                  <a:schemeClr val="tx1"/>
                </a:solidFill>
                <a:latin typeface="Gill Sans Std" charset="0"/>
              </a:defRPr>
            </a:lvl5pPr>
            <a:lvl6pPr fontAlgn="base">
              <a:spcBef>
                <a:spcPct val="0"/>
              </a:spcBef>
              <a:spcAft>
                <a:spcPct val="0"/>
              </a:spcAft>
              <a:defRPr sz="1200">
                <a:solidFill>
                  <a:schemeClr val="tx1"/>
                </a:solidFill>
                <a:latin typeface="Gill Sans Std" charset="0"/>
              </a:defRPr>
            </a:lvl6pPr>
            <a:lvl7pPr fontAlgn="base">
              <a:spcBef>
                <a:spcPct val="0"/>
              </a:spcBef>
              <a:spcAft>
                <a:spcPct val="0"/>
              </a:spcAft>
              <a:defRPr sz="1200">
                <a:solidFill>
                  <a:schemeClr val="tx1"/>
                </a:solidFill>
                <a:latin typeface="Gill Sans Std" charset="0"/>
              </a:defRPr>
            </a:lvl7pPr>
            <a:lvl8pPr fontAlgn="base">
              <a:spcBef>
                <a:spcPct val="0"/>
              </a:spcBef>
              <a:spcAft>
                <a:spcPct val="0"/>
              </a:spcAft>
              <a:defRPr sz="1200">
                <a:solidFill>
                  <a:schemeClr val="tx1"/>
                </a:solidFill>
                <a:latin typeface="Gill Sans Std" charset="0"/>
              </a:defRPr>
            </a:lvl8pPr>
            <a:lvl9pPr fontAlgn="base">
              <a:spcBef>
                <a:spcPct val="0"/>
              </a:spcBef>
              <a:spcAft>
                <a:spcPct val="0"/>
              </a:spcAft>
              <a:defRPr sz="1200">
                <a:solidFill>
                  <a:schemeClr val="tx1"/>
                </a:solidFill>
                <a:latin typeface="Gill Sans Std" charset="0"/>
              </a:defRPr>
            </a:lvl9pPr>
          </a:lstStyle>
          <a:p>
            <a:pPr eaLnBrk="1" hangingPunct="1">
              <a:lnSpc>
                <a:spcPct val="110000"/>
              </a:lnSpc>
              <a:spcBef>
                <a:spcPts val="706"/>
              </a:spcBef>
              <a:defRPr/>
            </a:pPr>
            <a:r>
              <a:rPr lang="en-US" altLang="en-US" sz="882" b="1" dirty="0">
                <a:ea typeface="Gill Sans Std" charset="0"/>
                <a:cs typeface="Gill Sans Std" charset="0"/>
              </a:rPr>
              <a:t>Downtown Plan Participatory Design Workshop</a:t>
            </a:r>
            <a:r>
              <a:rPr lang="en-US" altLang="en-US" sz="882" dirty="0">
                <a:ea typeface="Gill Sans Std" charset="0"/>
                <a:cs typeface="Gill Sans Std" charset="0"/>
              </a:rPr>
              <a:t>| 24 Apr 2018</a:t>
            </a:r>
          </a:p>
        </p:txBody>
      </p:sp>
    </p:spTree>
    <p:extLst>
      <p:ext uri="{BB962C8B-B14F-4D97-AF65-F5344CB8AC3E}">
        <p14:creationId xmlns:p14="http://schemas.microsoft.com/office/powerpoint/2010/main" val="307571061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tx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5029200"/>
          </a:xfrm>
        </p:spPr>
        <p:txBody>
          <a:bodyPr/>
          <a:lstStyle/>
          <a:p>
            <a:r>
              <a:rPr lang="en-US"/>
              <a:t>Click icon to add picture</a:t>
            </a:r>
          </a:p>
        </p:txBody>
      </p:sp>
      <p:sp>
        <p:nvSpPr>
          <p:cNvPr id="14" name="Title 1"/>
          <p:cNvSpPr>
            <a:spLocks noGrp="1"/>
          </p:cNvSpPr>
          <p:nvPr>
            <p:ph type="ctrTitle"/>
          </p:nvPr>
        </p:nvSpPr>
        <p:spPr>
          <a:xfrm>
            <a:off x="304800" y="5486400"/>
            <a:ext cx="7086600" cy="781050"/>
          </a:xfrm>
        </p:spPr>
        <p:txBody>
          <a:bodyPr anchor="t">
            <a:normAutofit/>
          </a:bodyPr>
          <a:lstStyle>
            <a:lvl1pPr algn="l">
              <a:defRPr sz="2800" b="1" cap="none" spc="0">
                <a:ln w="18415" cmpd="sng">
                  <a:noFill/>
                  <a:prstDash val="solid"/>
                </a:ln>
                <a:solidFill>
                  <a:srgbClr val="319AC9"/>
                </a:solidFill>
                <a:effectLst/>
                <a:latin typeface="Tw Cen MT" pitchFamily="34" charset="0"/>
                <a:cs typeface="Arial" pitchFamily="34" charset="0"/>
              </a:defRPr>
            </a:lvl1pPr>
          </a:lstStyle>
          <a:p>
            <a:r>
              <a:rPr lang="en-US"/>
              <a:t>Click to edit Master title style</a:t>
            </a:r>
            <a:endParaRPr lang="en-US" dirty="0"/>
          </a:p>
        </p:txBody>
      </p:sp>
      <p:sp>
        <p:nvSpPr>
          <p:cNvPr id="15" name="Subtitle 2"/>
          <p:cNvSpPr>
            <a:spLocks noGrp="1"/>
          </p:cNvSpPr>
          <p:nvPr>
            <p:ph type="subTitle" idx="1"/>
          </p:nvPr>
        </p:nvSpPr>
        <p:spPr>
          <a:xfrm>
            <a:off x="304800" y="5105400"/>
            <a:ext cx="7086600" cy="457200"/>
          </a:xfrm>
        </p:spPr>
        <p:txBody>
          <a:bodyPr anchor="b">
            <a:normAutofit/>
          </a:bodyPr>
          <a:lstStyle>
            <a:lvl1pPr marL="0" indent="0" algn="l">
              <a:buNone/>
              <a:defRPr sz="2400" b="1">
                <a:solidFill>
                  <a:schemeClr val="bg1"/>
                </a:solidFill>
                <a:latin typeface="Tw Cen MT"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11"/>
          <p:cNvSpPr>
            <a:spLocks noGrp="1"/>
          </p:cNvSpPr>
          <p:nvPr>
            <p:ph type="body" sz="quarter" idx="11" hasCustomPrompt="1"/>
          </p:nvPr>
        </p:nvSpPr>
        <p:spPr>
          <a:xfrm>
            <a:off x="304800" y="6248400"/>
            <a:ext cx="7086600" cy="609600"/>
          </a:xfrm>
        </p:spPr>
        <p:txBody>
          <a:bodyPr/>
          <a:lstStyle>
            <a:lvl1pPr>
              <a:buNone/>
              <a:defRPr sz="2800"/>
            </a:lvl1pPr>
          </a:lstStyle>
          <a:p>
            <a:r>
              <a:rPr lang="en-US" sz="1600" b="1" dirty="0">
                <a:solidFill>
                  <a:schemeClr val="bg1"/>
                </a:solidFill>
              </a:rPr>
              <a:t>Presented </a:t>
            </a:r>
            <a:r>
              <a:rPr lang="en-US" sz="1600" b="1" baseline="0" dirty="0">
                <a:solidFill>
                  <a:schemeClr val="bg1"/>
                </a:solidFill>
              </a:rPr>
              <a:t>First </a:t>
            </a:r>
            <a:r>
              <a:rPr lang="en-US" sz="1600" b="1" baseline="0" dirty="0" err="1">
                <a:solidFill>
                  <a:schemeClr val="bg1"/>
                </a:solidFill>
              </a:rPr>
              <a:t>Lastname</a:t>
            </a:r>
            <a:endParaRPr lang="en-US" sz="1600" b="1" baseline="0" dirty="0">
              <a:solidFill>
                <a:schemeClr val="bg1"/>
              </a:solidFill>
            </a:endParaRPr>
          </a:p>
        </p:txBody>
      </p:sp>
    </p:spTree>
    <p:extLst>
      <p:ext uri="{BB962C8B-B14F-4D97-AF65-F5344CB8AC3E}">
        <p14:creationId xmlns:p14="http://schemas.microsoft.com/office/powerpoint/2010/main" val="26670422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962400"/>
            <a:ext cx="7772400" cy="762000"/>
          </a:xfrm>
        </p:spPr>
        <p:txBody>
          <a:bodyPr anchor="b">
            <a:normAutofit/>
          </a:bodyPr>
          <a:lstStyle>
            <a:lvl1pPr algn="l">
              <a:defRPr sz="3600" b="1" cap="none" spc="0">
                <a:ln w="18415" cmpd="sng">
                  <a:noFill/>
                  <a:prstDash val="solid"/>
                </a:ln>
                <a:solidFill>
                  <a:schemeClr val="accent1"/>
                </a:solidFill>
                <a:effectLst/>
                <a:latin typeface="Tw Cen MT"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85800" y="4724400"/>
            <a:ext cx="7772400" cy="533400"/>
          </a:xfrm>
        </p:spPr>
        <p:txBody>
          <a:bodyPr>
            <a:normAutofit/>
          </a:bodyPr>
          <a:lstStyle>
            <a:lvl1pPr marL="0" indent="0" algn="l">
              <a:buNone/>
              <a:defRPr sz="2400" b="1">
                <a:solidFill>
                  <a:schemeClr val="tx1">
                    <a:lumMod val="65000"/>
                    <a:lumOff val="35000"/>
                  </a:schemeClr>
                </a:solidFill>
                <a:latin typeface="Tw Cen MT"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79168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486400"/>
            <a:ext cx="7772400" cy="781050"/>
          </a:xfrm>
        </p:spPr>
        <p:txBody>
          <a:bodyPr anchor="t">
            <a:normAutofit/>
          </a:bodyPr>
          <a:lstStyle>
            <a:lvl1pPr algn="l">
              <a:defRPr sz="3200" b="1" cap="none" spc="0">
                <a:ln w="18415" cmpd="sng">
                  <a:noFill/>
                  <a:prstDash val="solid"/>
                </a:ln>
                <a:solidFill>
                  <a:schemeClr val="accent1"/>
                </a:solidFill>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04800" y="5029200"/>
            <a:ext cx="7772400" cy="533400"/>
          </a:xfrm>
        </p:spPr>
        <p:txBody>
          <a:bodyPr anchor="b">
            <a:normAutofit/>
          </a:bodyPr>
          <a:lstStyle>
            <a:lvl1pPr marL="0" indent="0" algn="l">
              <a:buNone/>
              <a:defRPr sz="2400" b="1">
                <a:solidFill>
                  <a:schemeClr val="bg1"/>
                </a:solidFill>
                <a:latin typeface="Tw Cen MT"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Text Placeholder 11"/>
          <p:cNvSpPr>
            <a:spLocks noGrp="1"/>
          </p:cNvSpPr>
          <p:nvPr>
            <p:ph type="body" sz="quarter" idx="10" hasCustomPrompt="1"/>
          </p:nvPr>
        </p:nvSpPr>
        <p:spPr>
          <a:xfrm>
            <a:off x="304800" y="6248400"/>
            <a:ext cx="7772400" cy="609600"/>
          </a:xfrm>
        </p:spPr>
        <p:txBody>
          <a:bodyPr/>
          <a:lstStyle>
            <a:lvl1pPr>
              <a:buNone/>
              <a:defRPr sz="2800"/>
            </a:lvl1pPr>
          </a:lstStyle>
          <a:p>
            <a:r>
              <a:rPr lang="en-US" sz="1600" b="1" dirty="0">
                <a:solidFill>
                  <a:schemeClr val="bg1"/>
                </a:solidFill>
              </a:rPr>
              <a:t>Presented </a:t>
            </a:r>
            <a:r>
              <a:rPr lang="en-US" sz="1600" b="1" baseline="0" dirty="0">
                <a:solidFill>
                  <a:schemeClr val="bg1"/>
                </a:solidFill>
              </a:rPr>
              <a:t>First </a:t>
            </a:r>
            <a:r>
              <a:rPr lang="en-US" sz="1600" b="1" baseline="0" dirty="0" err="1">
                <a:solidFill>
                  <a:schemeClr val="bg1"/>
                </a:solidFill>
              </a:rPr>
              <a:t>Lastname</a:t>
            </a:r>
            <a:endParaRPr lang="en-US" sz="1600" b="1" baseline="0" dirty="0">
              <a:solidFill>
                <a:schemeClr val="bg1"/>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486400"/>
            <a:ext cx="7772400" cy="781050"/>
          </a:xfrm>
        </p:spPr>
        <p:txBody>
          <a:bodyPr anchor="t">
            <a:normAutofit/>
          </a:bodyPr>
          <a:lstStyle>
            <a:lvl1pPr algn="l">
              <a:defRPr sz="3200" b="1" cap="none" spc="0">
                <a:ln w="18415" cmpd="sng">
                  <a:noFill/>
                  <a:prstDash val="solid"/>
                </a:ln>
                <a:solidFill>
                  <a:schemeClr val="accent1"/>
                </a:solidFill>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04800" y="5029200"/>
            <a:ext cx="7772400" cy="533400"/>
          </a:xfrm>
        </p:spPr>
        <p:txBody>
          <a:bodyPr anchor="b">
            <a:normAutofit/>
          </a:bodyPr>
          <a:lstStyle>
            <a:lvl1pPr marL="0" indent="0" algn="l">
              <a:buNone/>
              <a:defRPr sz="2400" b="1">
                <a:solidFill>
                  <a:schemeClr val="bg1"/>
                </a:solidFill>
                <a:latin typeface="Tw Cen MT"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Text Placeholder 11"/>
          <p:cNvSpPr>
            <a:spLocks noGrp="1"/>
          </p:cNvSpPr>
          <p:nvPr>
            <p:ph type="body" sz="quarter" idx="10" hasCustomPrompt="1"/>
          </p:nvPr>
        </p:nvSpPr>
        <p:spPr>
          <a:xfrm>
            <a:off x="304800" y="6248400"/>
            <a:ext cx="7772400" cy="609600"/>
          </a:xfrm>
        </p:spPr>
        <p:txBody>
          <a:bodyPr/>
          <a:lstStyle>
            <a:lvl1pPr>
              <a:buNone/>
              <a:defRPr sz="2800"/>
            </a:lvl1pPr>
          </a:lstStyle>
          <a:p>
            <a:r>
              <a:rPr lang="en-US" sz="1600" b="1" dirty="0">
                <a:solidFill>
                  <a:schemeClr val="bg1"/>
                </a:solidFill>
              </a:rPr>
              <a:t>Presented </a:t>
            </a:r>
            <a:r>
              <a:rPr lang="en-US" sz="1600" b="1" baseline="0" dirty="0">
                <a:solidFill>
                  <a:schemeClr val="bg1"/>
                </a:solidFill>
              </a:rPr>
              <a:t>First </a:t>
            </a:r>
            <a:r>
              <a:rPr lang="en-US" sz="1600" b="1" baseline="0" dirty="0" err="1">
                <a:solidFill>
                  <a:schemeClr val="bg1"/>
                </a:solidFill>
              </a:rPr>
              <a:t>Lastname</a:t>
            </a:r>
            <a:endParaRPr lang="en-US" sz="1600" b="1" baseline="0" dirty="0">
              <a:solidFill>
                <a:schemeClr val="bg1"/>
              </a:solidFill>
            </a:endParaRPr>
          </a:p>
        </p:txBody>
      </p:sp>
    </p:spTree>
    <p:extLst>
      <p:ext uri="{BB962C8B-B14F-4D97-AF65-F5344CB8AC3E}">
        <p14:creationId xmlns:p14="http://schemas.microsoft.com/office/powerpoint/2010/main" val="8867092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152400"/>
            <a:ext cx="8229600" cy="762000"/>
          </a:xfrm>
        </p:spPr>
        <p:txBody>
          <a:bodyPr>
            <a:normAutofit/>
          </a:bodyPr>
          <a:lstStyle>
            <a:lvl1pPr>
              <a:defRPr sz="2800" b="1">
                <a:latin typeface="Tw Cen MT"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1219201"/>
            <a:ext cx="8229600" cy="4906963"/>
          </a:xfrm>
        </p:spPr>
        <p:txBody>
          <a:bodyPr>
            <a:normAutofit/>
          </a:bodyPr>
          <a:lstStyle>
            <a:lvl1pPr>
              <a:defRPr sz="2400">
                <a:latin typeface="+mj-lt"/>
                <a:cs typeface="Arial" pitchFamily="34" charset="0"/>
              </a:defRPr>
            </a:lvl1pPr>
            <a:lvl2pPr>
              <a:defRPr sz="2000">
                <a:latin typeface="+mj-lt"/>
                <a:cs typeface="Arial" pitchFamily="34" charset="0"/>
              </a:defRPr>
            </a:lvl2pPr>
            <a:lvl3pPr>
              <a:defRPr sz="1800">
                <a:latin typeface="+mj-lt"/>
                <a:cs typeface="Arial" pitchFamily="34" charset="0"/>
              </a:defRPr>
            </a:lvl3pPr>
            <a:lvl4pPr>
              <a:defRPr sz="1600">
                <a:latin typeface="+mj-lt"/>
                <a:cs typeface="Arial" pitchFamily="34" charset="0"/>
              </a:defRPr>
            </a:lvl4pPr>
            <a:lvl5pPr>
              <a:defRPr sz="1600">
                <a:latin typeface="+mj-lt"/>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lide Number Placeholder 5"/>
          <p:cNvSpPr>
            <a:spLocks noGrp="1"/>
          </p:cNvSpPr>
          <p:nvPr>
            <p:ph type="sldNum" sz="quarter" idx="12"/>
          </p:nvPr>
        </p:nvSpPr>
        <p:spPr>
          <a:xfrm>
            <a:off x="8610600" y="6448422"/>
            <a:ext cx="381000" cy="336550"/>
          </a:xfrm>
          <a:noFill/>
        </p:spPr>
        <p:txBody>
          <a:bodyPr anchor="ctr"/>
          <a:lstStyle>
            <a:lvl1pPr algn="r">
              <a:defRPr sz="900">
                <a:solidFill>
                  <a:schemeClr val="bg1"/>
                </a:solidFill>
                <a:latin typeface="Georgia" pitchFamily="18" charset="0"/>
              </a:defRPr>
            </a:lvl1pPr>
          </a:lstStyle>
          <a:p>
            <a:pPr algn="ctr"/>
            <a:fld id="{0F5FE3CF-9BBE-41B5-82E0-58340BBFCF3A}" type="slidenum">
              <a:rPr lang="en-US" smtClean="0"/>
              <a:pPr algn="ctr"/>
              <a:t>‹#›</a:t>
            </a:fld>
            <a:endParaRPr lang="en-US" dirty="0"/>
          </a:p>
        </p:txBody>
      </p:sp>
      <p:cxnSp>
        <p:nvCxnSpPr>
          <p:cNvPr id="9" name="Straight Connector 8"/>
          <p:cNvCxnSpPr/>
          <p:nvPr/>
        </p:nvCxnSpPr>
        <p:spPr>
          <a:xfrm rot="10800000" flipV="1">
            <a:off x="533402" y="990599"/>
            <a:ext cx="8153398" cy="1"/>
          </a:xfrm>
          <a:prstGeom prst="line">
            <a:avLst/>
          </a:prstGeom>
          <a:ln w="22225" cmpd="sng">
            <a:gradFill flip="none" rotWithShape="1">
              <a:gsLst>
                <a:gs pos="0">
                  <a:schemeClr val="tx1">
                    <a:lumMod val="75000"/>
                    <a:lumOff val="25000"/>
                  </a:schemeClr>
                </a:gs>
                <a:gs pos="75000">
                  <a:srgbClr val="0078A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831104"/>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3886200"/>
            <a:ext cx="8839200" cy="1371600"/>
          </a:xfrm>
          <a:prstGeom prst="rect">
            <a:avLst/>
          </a:prstGeom>
          <a:solidFill>
            <a:srgbClr val="31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839200" y="3886200"/>
            <a:ext cx="304800" cy="1371600"/>
          </a:xfrm>
          <a:prstGeom prst="rect">
            <a:avLst/>
          </a:prstGeom>
          <a:solidFill>
            <a:srgbClr val="0078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3962400"/>
            <a:ext cx="7772400" cy="1219200"/>
          </a:xfrm>
        </p:spPr>
        <p:txBody>
          <a:bodyPr anchor="ctr">
            <a:normAutofit/>
          </a:bodyPr>
          <a:lstStyle>
            <a:lvl1pPr algn="l">
              <a:defRPr sz="3600" b="0" cap="all">
                <a:solidFill>
                  <a:schemeClr val="bg1"/>
                </a:solidFill>
                <a:effectLst>
                  <a:reflection blurRad="6350" stA="55000" endA="300" endPos="45500" dir="5400000" sy="-100000" algn="bl" rotWithShape="0"/>
                </a:effectLst>
                <a:latin typeface="Tw Cen MT"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722313" y="2819401"/>
            <a:ext cx="7772400" cy="1054100"/>
          </a:xfrm>
        </p:spPr>
        <p:txBody>
          <a:bodyPr anchor="b"/>
          <a:lstStyle>
            <a:lvl1pPr marL="0" indent="0">
              <a:buNone/>
              <a:defRPr sz="2000">
                <a:solidFill>
                  <a:schemeClr val="bg1"/>
                </a:solidFill>
                <a:latin typeface="Tw Cen MT"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cxnSp>
        <p:nvCxnSpPr>
          <p:cNvPr id="10" name="Straight Connector 9"/>
          <p:cNvCxnSpPr/>
          <p:nvPr/>
        </p:nvCxnSpPr>
        <p:spPr>
          <a:xfrm rot="10800000">
            <a:off x="3" y="5334000"/>
            <a:ext cx="9143999" cy="0"/>
          </a:xfrm>
          <a:prstGeom prst="line">
            <a:avLst/>
          </a:prstGeom>
          <a:ln w="22225" cmpd="sng">
            <a:gradFill flip="none" rotWithShape="1">
              <a:gsLst>
                <a:gs pos="0">
                  <a:schemeClr val="bg1"/>
                </a:gs>
                <a:gs pos="75000">
                  <a:srgbClr val="0078A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2473364"/>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Quot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371600"/>
            <a:ext cx="7772400" cy="4876800"/>
          </a:xfrm>
        </p:spPr>
        <p:txBody>
          <a:bodyPr anchor="t">
            <a:normAutofit/>
          </a:bodyPr>
          <a:lstStyle>
            <a:lvl1pPr algn="l">
              <a:defRPr sz="54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Tw Cen MT"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1500104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lvl1pPr>
              <a:defRPr sz="28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143000"/>
            <a:ext cx="4038600" cy="4983165"/>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43000"/>
            <a:ext cx="4038600" cy="4983165"/>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p:cNvSpPr>
            <a:spLocks noGrp="1"/>
          </p:cNvSpPr>
          <p:nvPr>
            <p:ph type="sldNum" sz="quarter" idx="12"/>
          </p:nvPr>
        </p:nvSpPr>
        <p:spPr>
          <a:xfrm>
            <a:off x="8610600" y="6448422"/>
            <a:ext cx="381000" cy="336550"/>
          </a:xfrm>
          <a:noFill/>
        </p:spPr>
        <p:txBody>
          <a:bodyPr anchor="ctr"/>
          <a:lstStyle>
            <a:lvl1pPr algn="r">
              <a:defRPr sz="900">
                <a:solidFill>
                  <a:schemeClr val="bg1"/>
                </a:solidFill>
                <a:latin typeface="Georgia" pitchFamily="18" charset="0"/>
              </a:defRPr>
            </a:lvl1pPr>
          </a:lstStyle>
          <a:p>
            <a:pPr algn="ctr"/>
            <a:fld id="{0F5FE3CF-9BBE-41B5-82E0-58340BBFCF3A}" type="slidenum">
              <a:rPr lang="en-US" smtClean="0"/>
              <a:pPr algn="ctr"/>
              <a:t>‹#›</a:t>
            </a:fld>
            <a:endParaRPr lang="en-US" dirty="0"/>
          </a:p>
        </p:txBody>
      </p:sp>
      <p:cxnSp>
        <p:nvCxnSpPr>
          <p:cNvPr id="11" name="Straight Connector 10"/>
          <p:cNvCxnSpPr/>
          <p:nvPr/>
        </p:nvCxnSpPr>
        <p:spPr>
          <a:xfrm rot="10800000" flipV="1">
            <a:off x="533402" y="990599"/>
            <a:ext cx="8153398" cy="1"/>
          </a:xfrm>
          <a:prstGeom prst="line">
            <a:avLst/>
          </a:prstGeom>
          <a:ln w="22225" cmpd="sng">
            <a:gradFill flip="none" rotWithShape="1">
              <a:gsLst>
                <a:gs pos="0">
                  <a:schemeClr val="tx1">
                    <a:lumMod val="75000"/>
                    <a:lumOff val="25000"/>
                  </a:schemeClr>
                </a:gs>
                <a:gs pos="75000">
                  <a:srgbClr val="0078A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129484"/>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13" name="Slide Number Placeholder 5"/>
          <p:cNvSpPr txBox="1">
            <a:spLocks/>
          </p:cNvSpPr>
          <p:nvPr/>
        </p:nvSpPr>
        <p:spPr>
          <a:xfrm>
            <a:off x="8610600" y="6448422"/>
            <a:ext cx="381000" cy="336550"/>
          </a:xfrm>
          <a:prstGeom prst="rect">
            <a:avLst/>
          </a:prstGeom>
          <a:noFill/>
        </p:spPr>
        <p:txBody>
          <a:bodyPr vert="horz" lIns="91440" tIns="45720" rIns="91440" bIns="45720" rtlCol="0" anchor="ctr"/>
          <a:lstStyle>
            <a:lvl1pPr algn="r">
              <a:defRPr sz="900">
                <a:solidFill>
                  <a:schemeClr val="bg1"/>
                </a:solidFill>
                <a:latin typeface="Gotham Book"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5FE3CF-9BBE-41B5-82E0-58340BBFCF3A}" type="slidenum">
              <a:rPr kumimoji="0" lang="en-US" sz="900" b="0" i="0" u="none" strike="noStrike" kern="1200" cap="none" spc="0" normalizeH="0" baseline="0" noProof="0" smtClean="0">
                <a:ln>
                  <a:noFill/>
                </a:ln>
                <a:solidFill>
                  <a:schemeClr val="bg1"/>
                </a:solidFill>
                <a:effectLst/>
                <a:uLnTx/>
                <a:uFillTx/>
                <a:latin typeface="Georgia" pitchFamily="18"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bg1"/>
              </a:solidFill>
              <a:effectLst/>
              <a:uLnTx/>
              <a:uFillTx/>
              <a:latin typeface="Georgia" pitchFamily="18" charset="0"/>
              <a:ea typeface="+mn-ea"/>
              <a:cs typeface="+mn-cs"/>
            </a:endParaRPr>
          </a:p>
        </p:txBody>
      </p:sp>
      <p:sp>
        <p:nvSpPr>
          <p:cNvPr id="2" name="Title 1"/>
          <p:cNvSpPr>
            <a:spLocks noGrp="1"/>
          </p:cNvSpPr>
          <p:nvPr>
            <p:ph type="title"/>
          </p:nvPr>
        </p:nvSpPr>
        <p:spPr>
          <a:xfrm>
            <a:off x="457200" y="152400"/>
            <a:ext cx="8229600" cy="762000"/>
          </a:xfrm>
        </p:spPr>
        <p:txBody>
          <a:bodyPr>
            <a:normAutofit/>
          </a:bodyPr>
          <a:lstStyle>
            <a:lvl1pPr>
              <a:defRPr sz="2800"/>
            </a:lvl1pPr>
          </a:lstStyle>
          <a:p>
            <a:r>
              <a:rPr lang="en-US"/>
              <a:t>Click to edit Master title style</a:t>
            </a:r>
            <a:endParaRPr lang="en-US" dirty="0"/>
          </a:p>
        </p:txBody>
      </p:sp>
      <p:sp>
        <p:nvSpPr>
          <p:cNvPr id="3" name="Text Placeholder 2"/>
          <p:cNvSpPr>
            <a:spLocks noGrp="1"/>
          </p:cNvSpPr>
          <p:nvPr>
            <p:ph type="body" idx="1"/>
          </p:nvPr>
        </p:nvSpPr>
        <p:spPr>
          <a:xfrm>
            <a:off x="457200" y="1143000"/>
            <a:ext cx="4040188" cy="639762"/>
          </a:xfrm>
        </p:spPr>
        <p:txBody>
          <a:bodyPr anchor="b">
            <a:noAutofit/>
          </a:bodyPr>
          <a:lstStyle>
            <a:lvl1pPr marL="0" indent="0">
              <a:buNone/>
              <a:defRPr sz="2000" b="1">
                <a:latin typeface="Tw Cen MT"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1" y="1905000"/>
            <a:ext cx="4040188" cy="422116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1143000"/>
            <a:ext cx="4041775" cy="639762"/>
          </a:xfrm>
        </p:spPr>
        <p:txBody>
          <a:bodyPr anchor="b">
            <a:noAutofit/>
          </a:bodyPr>
          <a:lstStyle>
            <a:lvl1pPr marL="0" indent="0">
              <a:buNone/>
              <a:defRPr sz="2000" b="1">
                <a:latin typeface="Tw Cen MT"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905000"/>
            <a:ext cx="4041775" cy="422116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16"/>
          <p:cNvCxnSpPr/>
          <p:nvPr/>
        </p:nvCxnSpPr>
        <p:spPr>
          <a:xfrm rot="10800000" flipV="1">
            <a:off x="533402" y="990599"/>
            <a:ext cx="8153398" cy="1"/>
          </a:xfrm>
          <a:prstGeom prst="line">
            <a:avLst/>
          </a:prstGeom>
          <a:ln w="22225" cmpd="sng">
            <a:gradFill flip="none" rotWithShape="1">
              <a:gsLst>
                <a:gs pos="0">
                  <a:schemeClr val="tx1">
                    <a:lumMod val="75000"/>
                    <a:lumOff val="25000"/>
                  </a:schemeClr>
                </a:gs>
                <a:gs pos="75000">
                  <a:srgbClr val="0078A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3746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a:t>Click to edit Master title style</a:t>
            </a:r>
            <a:endParaRPr lang="en-US" dirty="0"/>
          </a:p>
        </p:txBody>
      </p:sp>
      <p:sp>
        <p:nvSpPr>
          <p:cNvPr id="13" name="Slide Number Placeholder 5"/>
          <p:cNvSpPr>
            <a:spLocks noGrp="1"/>
          </p:cNvSpPr>
          <p:nvPr>
            <p:ph type="sldNum" sz="quarter" idx="12"/>
          </p:nvPr>
        </p:nvSpPr>
        <p:spPr>
          <a:xfrm>
            <a:off x="8610600" y="6448422"/>
            <a:ext cx="381000" cy="336550"/>
          </a:xfrm>
          <a:noFill/>
        </p:spPr>
        <p:txBody>
          <a:bodyPr anchor="ctr"/>
          <a:lstStyle>
            <a:lvl1pPr algn="r">
              <a:defRPr sz="900">
                <a:solidFill>
                  <a:schemeClr val="bg1"/>
                </a:solidFill>
                <a:latin typeface="Georgia" pitchFamily="18" charset="0"/>
              </a:defRPr>
            </a:lvl1pPr>
          </a:lstStyle>
          <a:p>
            <a:pPr algn="ctr"/>
            <a:fld id="{0F5FE3CF-9BBE-41B5-82E0-58340BBFCF3A}" type="slidenum">
              <a:rPr lang="en-US" smtClean="0"/>
              <a:pPr algn="ctr"/>
              <a:t>‹#›</a:t>
            </a:fld>
            <a:endParaRPr lang="en-US" dirty="0"/>
          </a:p>
        </p:txBody>
      </p:sp>
      <p:cxnSp>
        <p:nvCxnSpPr>
          <p:cNvPr id="8" name="Straight Connector 7"/>
          <p:cNvCxnSpPr/>
          <p:nvPr/>
        </p:nvCxnSpPr>
        <p:spPr>
          <a:xfrm rot="10800000" flipV="1">
            <a:off x="533402" y="990599"/>
            <a:ext cx="8153398" cy="1"/>
          </a:xfrm>
          <a:prstGeom prst="line">
            <a:avLst/>
          </a:prstGeom>
          <a:ln w="22225" cmpd="sng">
            <a:gradFill flip="none" rotWithShape="1">
              <a:gsLst>
                <a:gs pos="0">
                  <a:schemeClr val="tx1">
                    <a:lumMod val="75000"/>
                    <a:lumOff val="25000"/>
                  </a:schemeClr>
                </a:gs>
                <a:gs pos="75000">
                  <a:srgbClr val="0078A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3251433"/>
      </p:ext>
    </p:extLst>
  </p:cSld>
  <p:clrMapOvr>
    <a:overrideClrMapping bg1="lt1" tx1="dk1" bg2="lt2" tx2="dk2" accent1="accent1" accent2="accent2" accent3="accent3" accent4="accent4" accent5="accent5" accent6="accent6" hlink="hlink" folHlink="folHlink"/>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22238"/>
            <a:ext cx="9144000" cy="334962"/>
          </a:xfrm>
        </p:spPr>
        <p:txBody>
          <a:bodyPr>
            <a:normAutofit/>
          </a:bodyPr>
          <a:lstStyle>
            <a:lvl1pPr>
              <a:defRPr sz="2000" b="1"/>
            </a:lvl1pPr>
          </a:lstStyle>
          <a:p>
            <a:r>
              <a:rPr lang="en-US"/>
              <a:t>Click to edit Master title style</a:t>
            </a:r>
            <a:endParaRPr lang="en-US" dirty="0"/>
          </a:p>
        </p:txBody>
      </p:sp>
      <p:sp>
        <p:nvSpPr>
          <p:cNvPr id="13" name="Slide Number Placeholder 5"/>
          <p:cNvSpPr>
            <a:spLocks noGrp="1"/>
          </p:cNvSpPr>
          <p:nvPr>
            <p:ph type="sldNum" sz="quarter" idx="12"/>
          </p:nvPr>
        </p:nvSpPr>
        <p:spPr>
          <a:xfrm>
            <a:off x="8610600" y="6448422"/>
            <a:ext cx="381000" cy="336550"/>
          </a:xfrm>
          <a:noFill/>
        </p:spPr>
        <p:txBody>
          <a:bodyPr anchor="ctr"/>
          <a:lstStyle>
            <a:lvl1pPr algn="r">
              <a:defRPr sz="900">
                <a:solidFill>
                  <a:schemeClr val="bg1"/>
                </a:solidFill>
                <a:latin typeface="Georgia" pitchFamily="18" charset="0"/>
              </a:defRPr>
            </a:lvl1pPr>
          </a:lstStyle>
          <a:p>
            <a:pPr algn="ctr"/>
            <a:fld id="{0F5FE3CF-9BBE-41B5-82E0-58340BBFCF3A}" type="slidenum">
              <a:rPr lang="en-US" smtClean="0"/>
              <a:pPr algn="ctr"/>
              <a:t>‹#›</a:t>
            </a:fld>
            <a:endParaRPr lang="en-US" dirty="0"/>
          </a:p>
        </p:txBody>
      </p:sp>
    </p:spTree>
    <p:extLst>
      <p:ext uri="{BB962C8B-B14F-4D97-AF65-F5344CB8AC3E}">
        <p14:creationId xmlns:p14="http://schemas.microsoft.com/office/powerpoint/2010/main" val="3731606640"/>
      </p:ext>
    </p:extLst>
  </p:cSld>
  <p:clrMapOvr>
    <a:overrideClrMapping bg1="lt1" tx1="dk1" bg2="lt2" tx2="dk2" accent1="accent1" accent2="accent2" accent3="accent3" accent4="accent4" accent5="accent5" accent6="accent6" hlink="hlink" folHlink="folHlink"/>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8610600" y="6448422"/>
            <a:ext cx="381000" cy="336550"/>
          </a:xfrm>
          <a:noFill/>
        </p:spPr>
        <p:txBody>
          <a:bodyPr anchor="ctr"/>
          <a:lstStyle>
            <a:lvl1pPr algn="r">
              <a:defRPr sz="900">
                <a:solidFill>
                  <a:schemeClr val="bg1"/>
                </a:solidFill>
                <a:latin typeface="Georgia" pitchFamily="18" charset="0"/>
              </a:defRPr>
            </a:lvl1pPr>
          </a:lstStyle>
          <a:p>
            <a:pPr algn="ctr"/>
            <a:fld id="{0F5FE3CF-9BBE-41B5-82E0-58340BBFCF3A}" type="slidenum">
              <a:rPr lang="en-US" smtClean="0"/>
              <a:pPr algn="ctr"/>
              <a:t>‹#›</a:t>
            </a:fld>
            <a:endParaRPr lang="en-US" dirty="0"/>
          </a:p>
        </p:txBody>
      </p:sp>
    </p:spTree>
    <p:extLst>
      <p:ext uri="{BB962C8B-B14F-4D97-AF65-F5344CB8AC3E}">
        <p14:creationId xmlns:p14="http://schemas.microsoft.com/office/powerpoint/2010/main" val="1230912532"/>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Org Char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a:t>Click to edit Master title style</a:t>
            </a:r>
            <a:endParaRPr lang="en-US" dirty="0"/>
          </a:p>
        </p:txBody>
      </p:sp>
      <p:sp>
        <p:nvSpPr>
          <p:cNvPr id="13" name="Slide Number Placeholder 5"/>
          <p:cNvSpPr>
            <a:spLocks noGrp="1"/>
          </p:cNvSpPr>
          <p:nvPr>
            <p:ph type="sldNum" sz="quarter" idx="12"/>
          </p:nvPr>
        </p:nvSpPr>
        <p:spPr>
          <a:xfrm>
            <a:off x="8610600" y="6448422"/>
            <a:ext cx="381000" cy="336550"/>
          </a:xfrm>
          <a:noFill/>
        </p:spPr>
        <p:txBody>
          <a:bodyPr anchor="ctr"/>
          <a:lstStyle>
            <a:lvl1pPr algn="r">
              <a:defRPr sz="900">
                <a:solidFill>
                  <a:schemeClr val="bg1"/>
                </a:solidFill>
                <a:latin typeface="Georgia" pitchFamily="18" charset="0"/>
              </a:defRPr>
            </a:lvl1pPr>
          </a:lstStyle>
          <a:p>
            <a:pPr algn="ctr"/>
            <a:fld id="{0F5FE3CF-9BBE-41B5-82E0-58340BBFCF3A}" type="slidenum">
              <a:rPr lang="en-US" smtClean="0"/>
              <a:pPr algn="ctr"/>
              <a:t>‹#›</a:t>
            </a:fld>
            <a:endParaRPr lang="en-US" dirty="0"/>
          </a:p>
        </p:txBody>
      </p:sp>
      <p:sp>
        <p:nvSpPr>
          <p:cNvPr id="8" name="SmartArt Placeholder 7"/>
          <p:cNvSpPr>
            <a:spLocks noGrp="1"/>
          </p:cNvSpPr>
          <p:nvPr>
            <p:ph type="dgm" sz="quarter" idx="13"/>
          </p:nvPr>
        </p:nvSpPr>
        <p:spPr>
          <a:xfrm>
            <a:off x="457200" y="1219200"/>
            <a:ext cx="8229600" cy="5029200"/>
          </a:xfrm>
        </p:spPr>
        <p:txBody>
          <a:bodyPr/>
          <a:lstStyle/>
          <a:p>
            <a:r>
              <a:rPr lang="en-US"/>
              <a:t>Click icon to add SmartArt graphic</a:t>
            </a:r>
            <a:endParaRPr lang="en-US" dirty="0"/>
          </a:p>
        </p:txBody>
      </p:sp>
      <p:cxnSp>
        <p:nvCxnSpPr>
          <p:cNvPr id="9" name="Straight Connector 8"/>
          <p:cNvCxnSpPr/>
          <p:nvPr/>
        </p:nvCxnSpPr>
        <p:spPr>
          <a:xfrm rot="10800000" flipV="1">
            <a:off x="533402" y="990599"/>
            <a:ext cx="8153398" cy="1"/>
          </a:xfrm>
          <a:prstGeom prst="line">
            <a:avLst/>
          </a:prstGeom>
          <a:ln w="22225" cmpd="sng">
            <a:gradFill flip="none" rotWithShape="1">
              <a:gsLst>
                <a:gs pos="0">
                  <a:schemeClr val="tx1">
                    <a:lumMod val="75000"/>
                    <a:lumOff val="25000"/>
                  </a:schemeClr>
                </a:gs>
                <a:gs pos="75000">
                  <a:srgbClr val="0078A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609742"/>
      </p:ext>
    </p:extLst>
  </p:cSld>
  <p:clrMapOvr>
    <a:overrideClrMapping bg1="lt1" tx1="dk1" bg2="lt2" tx2="dk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152400"/>
            <a:ext cx="8229600" cy="762000"/>
          </a:xfrm>
        </p:spPr>
        <p:txBody>
          <a:bodyPr>
            <a:normAutofit/>
          </a:bodyPr>
          <a:lstStyle>
            <a:lvl1pPr>
              <a:defRPr sz="2800" b="1">
                <a:latin typeface="Tw Cen MT"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1219201"/>
            <a:ext cx="8229600" cy="4906963"/>
          </a:xfrm>
        </p:spPr>
        <p:txBody>
          <a:bodyPr>
            <a:normAutofit/>
          </a:bodyPr>
          <a:lstStyle>
            <a:lvl1pPr>
              <a:defRPr sz="2400">
                <a:latin typeface="+mj-lt"/>
                <a:cs typeface="Arial" pitchFamily="34" charset="0"/>
              </a:defRPr>
            </a:lvl1pPr>
            <a:lvl2pPr>
              <a:defRPr sz="2000">
                <a:latin typeface="+mj-lt"/>
                <a:cs typeface="Arial" pitchFamily="34" charset="0"/>
              </a:defRPr>
            </a:lvl2pPr>
            <a:lvl3pPr>
              <a:defRPr sz="1800">
                <a:latin typeface="+mj-lt"/>
                <a:cs typeface="Arial" pitchFamily="34" charset="0"/>
              </a:defRPr>
            </a:lvl3pPr>
            <a:lvl4pPr>
              <a:defRPr sz="1600">
                <a:latin typeface="+mj-lt"/>
                <a:cs typeface="Arial" pitchFamily="34" charset="0"/>
              </a:defRPr>
            </a:lvl4pPr>
            <a:lvl5pPr>
              <a:defRPr sz="1600">
                <a:latin typeface="+mj-lt"/>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lide Number Placeholder 5"/>
          <p:cNvSpPr>
            <a:spLocks noGrp="1"/>
          </p:cNvSpPr>
          <p:nvPr>
            <p:ph type="sldNum" sz="quarter" idx="12"/>
          </p:nvPr>
        </p:nvSpPr>
        <p:spPr>
          <a:xfrm>
            <a:off x="8610600" y="6448422"/>
            <a:ext cx="381000" cy="336550"/>
          </a:xfrm>
          <a:noFill/>
        </p:spPr>
        <p:txBody>
          <a:bodyPr anchor="ctr"/>
          <a:lstStyle>
            <a:lvl1pPr algn="r">
              <a:defRPr sz="900">
                <a:solidFill>
                  <a:schemeClr val="bg1"/>
                </a:solidFill>
                <a:latin typeface="Georgia" pitchFamily="18" charset="0"/>
              </a:defRPr>
            </a:lvl1pPr>
          </a:lstStyle>
          <a:p>
            <a:pPr algn="ctr"/>
            <a:fld id="{0F5FE3CF-9BBE-41B5-82E0-58340BBFCF3A}" type="slidenum">
              <a:rPr lang="en-US" smtClean="0"/>
              <a:pPr algn="ctr"/>
              <a:t>‹#›</a:t>
            </a:fld>
            <a:endParaRPr lang="en-US" dirty="0"/>
          </a:p>
        </p:txBody>
      </p:sp>
      <p:cxnSp>
        <p:nvCxnSpPr>
          <p:cNvPr id="9" name="Straight Connector 8"/>
          <p:cNvCxnSpPr/>
          <p:nvPr/>
        </p:nvCxnSpPr>
        <p:spPr>
          <a:xfrm rot="10800000" flipV="1">
            <a:off x="533402" y="990599"/>
            <a:ext cx="8153398" cy="1"/>
          </a:xfrm>
          <a:prstGeom prst="line">
            <a:avLst/>
          </a:prstGeom>
          <a:ln w="22225" cmpd="sng">
            <a:gradFill flip="none" rotWithShape="1">
              <a:gsLst>
                <a:gs pos="0">
                  <a:schemeClr val="tx1">
                    <a:lumMod val="75000"/>
                    <a:lumOff val="25000"/>
                  </a:schemeClr>
                </a:gs>
                <a:gs pos="75000">
                  <a:srgbClr val="0078AD"/>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normAutofit/>
          </a:bodyPr>
          <a:lstStyle>
            <a:lvl1pPr algn="l">
              <a:defRPr sz="2400"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273051"/>
            <a:ext cx="5111751" cy="585311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Slide Number Placeholder 5"/>
          <p:cNvSpPr>
            <a:spLocks noGrp="1"/>
          </p:cNvSpPr>
          <p:nvPr>
            <p:ph type="sldNum" sz="quarter" idx="12"/>
          </p:nvPr>
        </p:nvSpPr>
        <p:spPr>
          <a:xfrm>
            <a:off x="8610600" y="6448422"/>
            <a:ext cx="381000" cy="336550"/>
          </a:xfrm>
          <a:noFill/>
        </p:spPr>
        <p:txBody>
          <a:bodyPr anchor="ctr"/>
          <a:lstStyle>
            <a:lvl1pPr algn="r">
              <a:defRPr sz="900">
                <a:solidFill>
                  <a:schemeClr val="bg1"/>
                </a:solidFill>
                <a:latin typeface="Georgia" pitchFamily="18" charset="0"/>
              </a:defRPr>
            </a:lvl1pPr>
          </a:lstStyle>
          <a:p>
            <a:pPr algn="ctr"/>
            <a:fld id="{0F5FE3CF-9BBE-41B5-82E0-58340BBFCF3A}" type="slidenum">
              <a:rPr lang="en-US" smtClean="0"/>
              <a:pPr algn="ctr"/>
              <a:t>‹#›</a:t>
            </a:fld>
            <a:endParaRPr lang="en-US" dirty="0"/>
          </a:p>
        </p:txBody>
      </p:sp>
    </p:spTree>
    <p:extLst>
      <p:ext uri="{BB962C8B-B14F-4D97-AF65-F5344CB8AC3E}">
        <p14:creationId xmlns:p14="http://schemas.microsoft.com/office/powerpoint/2010/main" val="4275529087"/>
      </p:ext>
    </p:extLst>
  </p:cSld>
  <p:clrMapOvr>
    <a:overrideClrMapping bg1="lt1" tx1="dk1" bg2="lt2" tx2="dk2" accent1="accent1" accent2="accent2" accent3="accent3" accent4="accent4" accent5="accent5" accent6="accent6" hlink="hlink" folHlink="folHlink"/>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800601"/>
            <a:ext cx="5486400" cy="566738"/>
          </a:xfrm>
        </p:spPr>
        <p:txBody>
          <a:bodyPr anchor="b"/>
          <a:lstStyle>
            <a:lvl1pPr algn="l">
              <a:defRPr sz="2000" b="1">
                <a:solidFill>
                  <a:schemeClr val="bg1"/>
                </a:solidFill>
                <a:latin typeface="Tw Cen MT"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0" y="612775"/>
            <a:ext cx="9144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57200" y="5367339"/>
            <a:ext cx="5486400" cy="804862"/>
          </a:xfrm>
        </p:spPr>
        <p:txBody>
          <a:bodyPr/>
          <a:lstStyle>
            <a:lvl1pPr marL="0" indent="0">
              <a:buNone/>
              <a:defRPr sz="1400">
                <a:solidFill>
                  <a:schemeClr val="bg1"/>
                </a:solidFill>
                <a:latin typeface="Tw Cen MT"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Slide Number Placeholder 5"/>
          <p:cNvSpPr>
            <a:spLocks noGrp="1"/>
          </p:cNvSpPr>
          <p:nvPr>
            <p:ph type="sldNum" sz="quarter" idx="12"/>
          </p:nvPr>
        </p:nvSpPr>
        <p:spPr>
          <a:xfrm>
            <a:off x="8610600" y="6448422"/>
            <a:ext cx="381000" cy="336550"/>
          </a:xfrm>
          <a:noFill/>
        </p:spPr>
        <p:txBody>
          <a:bodyPr anchor="ctr"/>
          <a:lstStyle>
            <a:lvl1pPr algn="r">
              <a:defRPr sz="900">
                <a:solidFill>
                  <a:schemeClr val="bg1"/>
                </a:solidFill>
                <a:latin typeface="Georgia" pitchFamily="18" charset="0"/>
              </a:defRPr>
            </a:lvl1pPr>
          </a:lstStyle>
          <a:p>
            <a:pPr algn="ctr"/>
            <a:fld id="{0F5FE3CF-9BBE-41B5-82E0-58340BBFCF3A}" type="slidenum">
              <a:rPr lang="en-US" smtClean="0"/>
              <a:pPr algn="ctr"/>
              <a:t>‹#›</a:t>
            </a:fld>
            <a:endParaRPr lang="en-US" dirty="0"/>
          </a:p>
        </p:txBody>
      </p:sp>
    </p:spTree>
    <p:extLst>
      <p:ext uri="{BB962C8B-B14F-4D97-AF65-F5344CB8AC3E}">
        <p14:creationId xmlns:p14="http://schemas.microsoft.com/office/powerpoint/2010/main" val="111217544"/>
      </p:ext>
    </p:extLst>
  </p:cSld>
  <p:clrMapOvr>
    <a:overrideClrMapping bg1="lt1" tx1="dk1" bg2="lt2" tx2="dk2" accent1="accent1" accent2="accent2" accent3="accent3" accent4="accent4" accent5="accent5" accent6="accent6" hlink="hlink" folHlink="folHlink"/>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Closing Slide">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2705100" y="6443990"/>
            <a:ext cx="3733800" cy="246221"/>
          </a:xfrm>
          <a:prstGeom prst="rect">
            <a:avLst/>
          </a:prstGeom>
          <a:noFill/>
        </p:spPr>
        <p:txBody>
          <a:bodyPr wrap="square" rtlCol="0">
            <a:spAutoFit/>
          </a:bodyPr>
          <a:lstStyle/>
          <a:p>
            <a:pPr algn="ctr"/>
            <a:r>
              <a:rPr lang="en-US" sz="1000" dirty="0">
                <a:solidFill>
                  <a:schemeClr val="bg1"/>
                </a:solidFill>
                <a:latin typeface="Tw Cen MT" pitchFamily="34" charset="0"/>
              </a:rPr>
              <a:t>Siegman &amp; </a:t>
            </a:r>
            <a:r>
              <a:rPr lang="en-US" sz="1000" baseline="0" dirty="0">
                <a:solidFill>
                  <a:schemeClr val="bg1"/>
                </a:solidFill>
                <a:latin typeface="Tw Cen MT" pitchFamily="34" charset="0"/>
              </a:rPr>
              <a:t>Associates 2018</a:t>
            </a:r>
            <a:endParaRPr lang="en-US" sz="1000" dirty="0">
              <a:solidFill>
                <a:schemeClr val="bg1"/>
              </a:solidFill>
              <a:latin typeface="Tw Cen MT" pitchFamily="34" charset="0"/>
            </a:endParaRPr>
          </a:p>
        </p:txBody>
      </p:sp>
    </p:spTree>
    <p:extLst>
      <p:ext uri="{BB962C8B-B14F-4D97-AF65-F5344CB8AC3E}">
        <p14:creationId xmlns:p14="http://schemas.microsoft.com/office/powerpoint/2010/main" val="696506499"/>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_Closing Slide">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2705100" y="6443990"/>
            <a:ext cx="3733800" cy="246221"/>
          </a:xfrm>
          <a:prstGeom prst="rect">
            <a:avLst/>
          </a:prstGeom>
          <a:noFill/>
        </p:spPr>
        <p:txBody>
          <a:bodyPr wrap="square" rtlCol="0">
            <a:spAutoFit/>
          </a:bodyPr>
          <a:lstStyle/>
          <a:p>
            <a:pPr algn="ctr"/>
            <a:r>
              <a:rPr lang="en-US" sz="1000" dirty="0">
                <a:solidFill>
                  <a:schemeClr val="bg1"/>
                </a:solidFill>
                <a:latin typeface="Tw Cen MT" pitchFamily="34" charset="0"/>
              </a:rPr>
              <a:t>Siegman &amp; Associates 2018</a:t>
            </a:r>
          </a:p>
        </p:txBody>
      </p:sp>
      <p:sp>
        <p:nvSpPr>
          <p:cNvPr id="11" name="Rectangle 10"/>
          <p:cNvSpPr/>
          <p:nvPr/>
        </p:nvSpPr>
        <p:spPr>
          <a:xfrm>
            <a:off x="2286000" y="3657600"/>
            <a:ext cx="4572000" cy="1754326"/>
          </a:xfrm>
          <a:prstGeom prst="rect">
            <a:avLst/>
          </a:prstGeom>
        </p:spPr>
        <p:txBody>
          <a:bodyPr>
            <a:spAutoFit/>
          </a:bodyPr>
          <a:lstStyle/>
          <a:p>
            <a:pPr algn="ctr" eaLnBrk="1" hangingPunct="1">
              <a:buFont typeface="Arial" charset="0"/>
              <a:buNone/>
            </a:pPr>
            <a:r>
              <a:rPr lang="en-US" sz="1800" b="1" dirty="0">
                <a:solidFill>
                  <a:schemeClr val="bg1"/>
                </a:solidFill>
                <a:latin typeface="Arial" pitchFamily="34" charset="0"/>
                <a:cs typeface="Arial" pitchFamily="34" charset="0"/>
              </a:rPr>
              <a:t>Patrick Siegman</a:t>
            </a:r>
          </a:p>
          <a:p>
            <a:pPr algn="ctr" eaLnBrk="1" hangingPunct="1">
              <a:buFont typeface="Arial" charset="0"/>
              <a:buNone/>
            </a:pPr>
            <a:r>
              <a:rPr lang="en-US" sz="1800" b="1" dirty="0">
                <a:solidFill>
                  <a:schemeClr val="bg1"/>
                </a:solidFill>
                <a:latin typeface="Arial" pitchFamily="34" charset="0"/>
                <a:cs typeface="Arial" pitchFamily="34" charset="0"/>
              </a:rPr>
              <a:t>Siegman &amp; Associates</a:t>
            </a:r>
          </a:p>
          <a:p>
            <a:pPr algn="ctr" eaLnBrk="1" hangingPunct="1">
              <a:buFont typeface="Arial" charset="0"/>
              <a:buNone/>
            </a:pPr>
            <a:r>
              <a:rPr lang="en-US" sz="1800" dirty="0">
                <a:solidFill>
                  <a:schemeClr val="bg1"/>
                </a:solidFill>
                <a:latin typeface="Arial" pitchFamily="34" charset="0"/>
                <a:cs typeface="Arial" pitchFamily="34" charset="0"/>
              </a:rPr>
              <a:t>548 Market Street #54233</a:t>
            </a:r>
          </a:p>
          <a:p>
            <a:pPr algn="ctr" eaLnBrk="1" hangingPunct="1">
              <a:buFont typeface="Arial" charset="0"/>
              <a:buNone/>
            </a:pPr>
            <a:r>
              <a:rPr lang="en-US" sz="1800" dirty="0">
                <a:solidFill>
                  <a:schemeClr val="bg1"/>
                </a:solidFill>
                <a:latin typeface="Arial" pitchFamily="34" charset="0"/>
                <a:cs typeface="Arial" pitchFamily="34" charset="0"/>
              </a:rPr>
              <a:t>San Francisco</a:t>
            </a:r>
            <a:r>
              <a:rPr lang="en-US" sz="1800" baseline="0" dirty="0">
                <a:solidFill>
                  <a:schemeClr val="bg1"/>
                </a:solidFill>
                <a:latin typeface="Arial" pitchFamily="34" charset="0"/>
                <a:cs typeface="Arial" pitchFamily="34" charset="0"/>
              </a:rPr>
              <a:t> CA 94104</a:t>
            </a:r>
            <a:endParaRPr lang="en-US" sz="1800" dirty="0">
              <a:solidFill>
                <a:schemeClr val="bg1"/>
              </a:solidFill>
              <a:latin typeface="Arial" pitchFamily="34" charset="0"/>
              <a:cs typeface="Arial" pitchFamily="34" charset="0"/>
            </a:endParaRPr>
          </a:p>
          <a:p>
            <a:pPr algn="ctr" eaLnBrk="1" hangingPunct="1">
              <a:buFont typeface="Arial" charset="0"/>
              <a:buNone/>
            </a:pPr>
            <a:r>
              <a:rPr lang="en-US" sz="1800" dirty="0">
                <a:solidFill>
                  <a:schemeClr val="bg1"/>
                </a:solidFill>
                <a:latin typeface="Arial" pitchFamily="34" charset="0"/>
                <a:cs typeface="Arial" pitchFamily="34" charset="0"/>
              </a:rPr>
              <a:t>@</a:t>
            </a:r>
            <a:r>
              <a:rPr lang="en-US" sz="1800" dirty="0" err="1">
                <a:solidFill>
                  <a:schemeClr val="bg1"/>
                </a:solidFill>
                <a:latin typeface="Arial" pitchFamily="34" charset="0"/>
                <a:cs typeface="Arial" pitchFamily="34" charset="0"/>
              </a:rPr>
              <a:t>PatrickSiegman</a:t>
            </a:r>
            <a:endParaRPr lang="en-US" sz="1800" dirty="0">
              <a:solidFill>
                <a:schemeClr val="bg1"/>
              </a:solidFill>
              <a:latin typeface="Arial" pitchFamily="34" charset="0"/>
              <a:cs typeface="Arial" pitchFamily="34" charset="0"/>
            </a:endParaRPr>
          </a:p>
          <a:p>
            <a:pPr algn="ctr" eaLnBrk="1" hangingPunct="1">
              <a:buFont typeface="Arial" charset="0"/>
              <a:buNone/>
            </a:pPr>
            <a:r>
              <a:rPr lang="en-US" sz="1800" dirty="0">
                <a:solidFill>
                  <a:schemeClr val="bg1"/>
                </a:solidFill>
                <a:latin typeface="Arial" pitchFamily="34" charset="0"/>
                <a:cs typeface="Arial" pitchFamily="34" charset="0"/>
              </a:rPr>
              <a:t>Patrick@Siegman.biz</a:t>
            </a:r>
          </a:p>
        </p:txBody>
      </p:sp>
    </p:spTree>
    <p:extLst>
      <p:ext uri="{BB962C8B-B14F-4D97-AF65-F5344CB8AC3E}">
        <p14:creationId xmlns:p14="http://schemas.microsoft.com/office/powerpoint/2010/main" val="3777595089"/>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_Title Slide">
    <p:bg>
      <p:bgPr>
        <a:solidFill>
          <a:schemeClr val="tx1"/>
        </a:solidFill>
        <a:effectLst/>
      </p:bgPr>
    </p:bg>
    <p:spTree>
      <p:nvGrpSpPr>
        <p:cNvPr id="1" name=""/>
        <p:cNvGrpSpPr/>
        <p:nvPr/>
      </p:nvGrpSpPr>
      <p:grpSpPr>
        <a:xfrm>
          <a:off x="0" y="0"/>
          <a:ext cx="0" cy="0"/>
          <a:chOff x="0" y="0"/>
          <a:chExt cx="0" cy="0"/>
        </a:xfrm>
      </p:grpSpPr>
      <p:sp>
        <p:nvSpPr>
          <p:cNvPr id="11" name="Rectangle 10"/>
          <p:cNvSpPr/>
          <p:nvPr/>
        </p:nvSpPr>
        <p:spPr>
          <a:xfrm>
            <a:off x="0" y="3886200"/>
            <a:ext cx="9144000" cy="16002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962400"/>
            <a:ext cx="7772400" cy="762000"/>
          </a:xfrm>
        </p:spPr>
        <p:txBody>
          <a:bodyPr anchor="b">
            <a:normAutofit/>
          </a:bodyPr>
          <a:lstStyle>
            <a:lvl1pPr algn="l">
              <a:defRPr sz="3600" b="1" cap="none" spc="0">
                <a:ln w="18415" cmpd="sng">
                  <a:noFill/>
                  <a:prstDash val="solid"/>
                </a:ln>
                <a:solidFill>
                  <a:schemeClr val="accent1"/>
                </a:solidFill>
                <a:effectLst/>
                <a:latin typeface="Tw Cen MT"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85800" y="4724400"/>
            <a:ext cx="7772400" cy="533400"/>
          </a:xfrm>
        </p:spPr>
        <p:txBody>
          <a:bodyPr>
            <a:normAutofit/>
          </a:bodyPr>
          <a:lstStyle>
            <a:lvl1pPr marL="0" indent="0" algn="l">
              <a:buNone/>
              <a:defRPr sz="2400" b="1">
                <a:solidFill>
                  <a:schemeClr val="tx1">
                    <a:lumMod val="65000"/>
                    <a:lumOff val="35000"/>
                  </a:schemeClr>
                </a:solidFill>
                <a:latin typeface="Tw Cen MT"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3736310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EC4CE3-9512-4C29-BDD7-DC0F95702C2D}"/>
              </a:ext>
            </a:extLst>
          </p:cNvPr>
          <p:cNvSpPr>
            <a:spLocks/>
          </p:cNvSpPr>
          <p:nvPr userDrawn="1"/>
        </p:nvSpPr>
        <p:spPr bwMode="auto">
          <a:xfrm>
            <a:off x="6361545" y="6369144"/>
            <a:ext cx="2228273" cy="13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lvl1pPr>
              <a:spcBef>
                <a:spcPct val="0"/>
              </a:spcBef>
              <a:defRPr sz="1200">
                <a:solidFill>
                  <a:schemeClr val="tx1"/>
                </a:solidFill>
                <a:latin typeface="Gill Sans Std" charset="0"/>
              </a:defRPr>
            </a:lvl1pPr>
            <a:lvl2pPr>
              <a:spcBef>
                <a:spcPct val="0"/>
              </a:spcBef>
              <a:defRPr sz="1200">
                <a:solidFill>
                  <a:schemeClr val="tx1"/>
                </a:solidFill>
                <a:latin typeface="Gill Sans Std" charset="0"/>
              </a:defRPr>
            </a:lvl2pPr>
            <a:lvl3pPr>
              <a:spcBef>
                <a:spcPct val="0"/>
              </a:spcBef>
              <a:defRPr sz="1200">
                <a:solidFill>
                  <a:schemeClr val="tx1"/>
                </a:solidFill>
                <a:latin typeface="Gill Sans Std" charset="0"/>
              </a:defRPr>
            </a:lvl3pPr>
            <a:lvl4pPr>
              <a:spcBef>
                <a:spcPct val="0"/>
              </a:spcBef>
              <a:defRPr sz="1200">
                <a:solidFill>
                  <a:schemeClr val="tx1"/>
                </a:solidFill>
                <a:latin typeface="Gill Sans Std" charset="0"/>
              </a:defRPr>
            </a:lvl4pPr>
            <a:lvl5pPr>
              <a:spcBef>
                <a:spcPct val="0"/>
              </a:spcBef>
              <a:defRPr sz="1200">
                <a:solidFill>
                  <a:schemeClr val="tx1"/>
                </a:solidFill>
                <a:latin typeface="Gill Sans Std" charset="0"/>
              </a:defRPr>
            </a:lvl5pPr>
            <a:lvl6pPr fontAlgn="base">
              <a:spcBef>
                <a:spcPct val="0"/>
              </a:spcBef>
              <a:spcAft>
                <a:spcPct val="0"/>
              </a:spcAft>
              <a:defRPr sz="1200">
                <a:solidFill>
                  <a:schemeClr val="tx1"/>
                </a:solidFill>
                <a:latin typeface="Gill Sans Std" charset="0"/>
              </a:defRPr>
            </a:lvl6pPr>
            <a:lvl7pPr fontAlgn="base">
              <a:spcBef>
                <a:spcPct val="0"/>
              </a:spcBef>
              <a:spcAft>
                <a:spcPct val="0"/>
              </a:spcAft>
              <a:defRPr sz="1200">
                <a:solidFill>
                  <a:schemeClr val="tx1"/>
                </a:solidFill>
                <a:latin typeface="Gill Sans Std" charset="0"/>
              </a:defRPr>
            </a:lvl7pPr>
            <a:lvl8pPr fontAlgn="base">
              <a:spcBef>
                <a:spcPct val="0"/>
              </a:spcBef>
              <a:spcAft>
                <a:spcPct val="0"/>
              </a:spcAft>
              <a:defRPr sz="1200">
                <a:solidFill>
                  <a:schemeClr val="tx1"/>
                </a:solidFill>
                <a:latin typeface="Gill Sans Std" charset="0"/>
              </a:defRPr>
            </a:lvl8pPr>
            <a:lvl9pPr fontAlgn="base">
              <a:spcBef>
                <a:spcPct val="0"/>
              </a:spcBef>
              <a:spcAft>
                <a:spcPct val="0"/>
              </a:spcAft>
              <a:defRPr sz="1200">
                <a:solidFill>
                  <a:schemeClr val="tx1"/>
                </a:solidFill>
                <a:latin typeface="Gill Sans Std" charset="0"/>
              </a:defRPr>
            </a:lvl9pPr>
          </a:lstStyle>
          <a:p>
            <a:pPr algn="r" eaLnBrk="1" hangingPunct="1">
              <a:lnSpc>
                <a:spcPct val="110000"/>
              </a:lnSpc>
              <a:spcBef>
                <a:spcPts val="706"/>
              </a:spcBef>
              <a:defRPr/>
            </a:pPr>
            <a:r>
              <a:rPr lang="en-US" altLang="en-US" sz="882" dirty="0">
                <a:ea typeface="Gill Sans Std" charset="0"/>
                <a:cs typeface="Gill Sans Std" charset="0"/>
              </a:rPr>
              <a:t>Downtown Davis Specific Plan and EIR</a:t>
            </a:r>
          </a:p>
        </p:txBody>
      </p:sp>
      <p:sp>
        <p:nvSpPr>
          <p:cNvPr id="3" name="Rectangle 2">
            <a:extLst>
              <a:ext uri="{FF2B5EF4-FFF2-40B4-BE49-F238E27FC236}">
                <a16:creationId xmlns:a16="http://schemas.microsoft.com/office/drawing/2014/main" id="{07678E21-77D0-4231-B3D1-4E1BBB30AC03}"/>
              </a:ext>
            </a:extLst>
          </p:cNvPr>
          <p:cNvSpPr>
            <a:spLocks/>
          </p:cNvSpPr>
          <p:nvPr userDrawn="1"/>
        </p:nvSpPr>
        <p:spPr bwMode="auto">
          <a:xfrm>
            <a:off x="531091" y="6391556"/>
            <a:ext cx="5772727" cy="11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lvl1pPr>
              <a:spcBef>
                <a:spcPct val="0"/>
              </a:spcBef>
              <a:defRPr sz="1200">
                <a:solidFill>
                  <a:schemeClr val="tx1"/>
                </a:solidFill>
                <a:latin typeface="Gill Sans Std" charset="0"/>
              </a:defRPr>
            </a:lvl1pPr>
            <a:lvl2pPr>
              <a:spcBef>
                <a:spcPct val="0"/>
              </a:spcBef>
              <a:defRPr sz="1200">
                <a:solidFill>
                  <a:schemeClr val="tx1"/>
                </a:solidFill>
                <a:latin typeface="Gill Sans Std" charset="0"/>
              </a:defRPr>
            </a:lvl2pPr>
            <a:lvl3pPr>
              <a:spcBef>
                <a:spcPct val="0"/>
              </a:spcBef>
              <a:defRPr sz="1200">
                <a:solidFill>
                  <a:schemeClr val="tx1"/>
                </a:solidFill>
                <a:latin typeface="Gill Sans Std" charset="0"/>
              </a:defRPr>
            </a:lvl3pPr>
            <a:lvl4pPr>
              <a:spcBef>
                <a:spcPct val="0"/>
              </a:spcBef>
              <a:defRPr sz="1200">
                <a:solidFill>
                  <a:schemeClr val="tx1"/>
                </a:solidFill>
                <a:latin typeface="Gill Sans Std" charset="0"/>
              </a:defRPr>
            </a:lvl4pPr>
            <a:lvl5pPr>
              <a:spcBef>
                <a:spcPct val="0"/>
              </a:spcBef>
              <a:defRPr sz="1200">
                <a:solidFill>
                  <a:schemeClr val="tx1"/>
                </a:solidFill>
                <a:latin typeface="Gill Sans Std" charset="0"/>
              </a:defRPr>
            </a:lvl5pPr>
            <a:lvl6pPr fontAlgn="base">
              <a:spcBef>
                <a:spcPct val="0"/>
              </a:spcBef>
              <a:spcAft>
                <a:spcPct val="0"/>
              </a:spcAft>
              <a:defRPr sz="1200">
                <a:solidFill>
                  <a:schemeClr val="tx1"/>
                </a:solidFill>
                <a:latin typeface="Gill Sans Std" charset="0"/>
              </a:defRPr>
            </a:lvl6pPr>
            <a:lvl7pPr fontAlgn="base">
              <a:spcBef>
                <a:spcPct val="0"/>
              </a:spcBef>
              <a:spcAft>
                <a:spcPct val="0"/>
              </a:spcAft>
              <a:defRPr sz="1200">
                <a:solidFill>
                  <a:schemeClr val="tx1"/>
                </a:solidFill>
                <a:latin typeface="Gill Sans Std" charset="0"/>
              </a:defRPr>
            </a:lvl7pPr>
            <a:lvl8pPr fontAlgn="base">
              <a:spcBef>
                <a:spcPct val="0"/>
              </a:spcBef>
              <a:spcAft>
                <a:spcPct val="0"/>
              </a:spcAft>
              <a:defRPr sz="1200">
                <a:solidFill>
                  <a:schemeClr val="tx1"/>
                </a:solidFill>
                <a:latin typeface="Gill Sans Std" charset="0"/>
              </a:defRPr>
            </a:lvl8pPr>
            <a:lvl9pPr fontAlgn="base">
              <a:spcBef>
                <a:spcPct val="0"/>
              </a:spcBef>
              <a:spcAft>
                <a:spcPct val="0"/>
              </a:spcAft>
              <a:defRPr sz="1200">
                <a:solidFill>
                  <a:schemeClr val="tx1"/>
                </a:solidFill>
                <a:latin typeface="Gill Sans Std" charset="0"/>
              </a:defRPr>
            </a:lvl9pPr>
          </a:lstStyle>
          <a:p>
            <a:pPr eaLnBrk="1" hangingPunct="1">
              <a:lnSpc>
                <a:spcPct val="110000"/>
              </a:lnSpc>
              <a:spcBef>
                <a:spcPts val="706"/>
              </a:spcBef>
              <a:defRPr/>
            </a:pPr>
            <a:r>
              <a:rPr lang="en-US" altLang="en-US" sz="882" b="1" dirty="0">
                <a:ea typeface="Gill Sans Std" charset="0"/>
                <a:cs typeface="Gill Sans Std" charset="0"/>
              </a:rPr>
              <a:t>Downtown Plan Participatory Design Workshop</a:t>
            </a:r>
            <a:r>
              <a:rPr lang="en-US" altLang="en-US" sz="882" dirty="0">
                <a:ea typeface="Gill Sans Std" charset="0"/>
                <a:cs typeface="Gill Sans Std" charset="0"/>
              </a:rPr>
              <a:t>| 24 Apr 2018</a:t>
            </a:r>
          </a:p>
        </p:txBody>
      </p:sp>
    </p:spTree>
    <p:extLst>
      <p:ext uri="{BB962C8B-B14F-4D97-AF65-F5344CB8AC3E}">
        <p14:creationId xmlns:p14="http://schemas.microsoft.com/office/powerpoint/2010/main" val="21592285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152400"/>
            <a:ext cx="87630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77138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685800"/>
          </a:xfrm>
        </p:spPr>
        <p:txBody>
          <a:bodyPr/>
          <a:lstStyle/>
          <a:p>
            <a:r>
              <a:rPr lang="en-US"/>
              <a:t>Click to edit Master title style</a:t>
            </a:r>
          </a:p>
        </p:txBody>
      </p:sp>
      <p:sp>
        <p:nvSpPr>
          <p:cNvPr id="3" name="Text Placeholder 2"/>
          <p:cNvSpPr>
            <a:spLocks noGrp="1"/>
          </p:cNvSpPr>
          <p:nvPr>
            <p:ph type="body" sz="half" idx="1"/>
          </p:nvPr>
        </p:nvSpPr>
        <p:spPr>
          <a:xfrm>
            <a:off x="228600" y="1066800"/>
            <a:ext cx="22479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2628900" y="1066800"/>
            <a:ext cx="2247900" cy="4953000"/>
          </a:xfrm>
        </p:spPr>
        <p:txBody>
          <a:bodyPr/>
          <a:lstStyle/>
          <a:p>
            <a:pPr lvl="0"/>
            <a:endParaRPr lang="en-US" noProof="0"/>
          </a:p>
        </p:txBody>
      </p:sp>
    </p:spTree>
    <p:extLst>
      <p:ext uri="{BB962C8B-B14F-4D97-AF65-F5344CB8AC3E}">
        <p14:creationId xmlns:p14="http://schemas.microsoft.com/office/powerpoint/2010/main" val="20918920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609600"/>
          </a:xfrm>
        </p:spPr>
        <p:txBody>
          <a:bodyPr/>
          <a:lstStyle/>
          <a:p>
            <a:r>
              <a:rPr lang="en-US"/>
              <a:t>Click to edit Master title style</a:t>
            </a:r>
          </a:p>
        </p:txBody>
      </p:sp>
      <p:sp>
        <p:nvSpPr>
          <p:cNvPr id="3" name="Text Placeholder 2"/>
          <p:cNvSpPr>
            <a:spLocks noGrp="1"/>
          </p:cNvSpPr>
          <p:nvPr>
            <p:ph type="body" sz="half" idx="1"/>
          </p:nvPr>
        </p:nvSpPr>
        <p:spPr>
          <a:xfrm>
            <a:off x="228600" y="1143000"/>
            <a:ext cx="43053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86300" y="1143000"/>
            <a:ext cx="4305300" cy="4953000"/>
          </a:xfrm>
        </p:spPr>
        <p:txBody>
          <a:bodyPr/>
          <a:lstStyle/>
          <a:p>
            <a:endParaRPr lang="en-US"/>
          </a:p>
        </p:txBody>
      </p:sp>
    </p:spTree>
    <p:extLst>
      <p:ext uri="{BB962C8B-B14F-4D97-AF65-F5344CB8AC3E}">
        <p14:creationId xmlns:p14="http://schemas.microsoft.com/office/powerpoint/2010/main" val="22989713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685800"/>
          </a:xfrm>
        </p:spPr>
        <p:txBody>
          <a:bodyPr/>
          <a:lstStyle/>
          <a:p>
            <a:r>
              <a:rPr lang="en-US"/>
              <a:t>Click to edit Master title style</a:t>
            </a:r>
          </a:p>
        </p:txBody>
      </p:sp>
      <p:sp>
        <p:nvSpPr>
          <p:cNvPr id="3" name="Content Placeholder 2"/>
          <p:cNvSpPr>
            <a:spLocks noGrp="1"/>
          </p:cNvSpPr>
          <p:nvPr>
            <p:ph sz="half" idx="1"/>
          </p:nvPr>
        </p:nvSpPr>
        <p:spPr>
          <a:xfrm>
            <a:off x="228600" y="1066800"/>
            <a:ext cx="22479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628900" y="1066800"/>
            <a:ext cx="22479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894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3886200"/>
            <a:ext cx="8839200" cy="1371600"/>
          </a:xfrm>
          <a:prstGeom prst="rect">
            <a:avLst/>
          </a:prstGeom>
          <a:solidFill>
            <a:srgbClr val="31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839200" y="3886200"/>
            <a:ext cx="304800" cy="1371600"/>
          </a:xfrm>
          <a:prstGeom prst="rect">
            <a:avLst/>
          </a:prstGeom>
          <a:solidFill>
            <a:srgbClr val="0078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3962400"/>
            <a:ext cx="7772400" cy="1219200"/>
          </a:xfrm>
        </p:spPr>
        <p:txBody>
          <a:bodyPr anchor="ctr">
            <a:normAutofit/>
          </a:bodyPr>
          <a:lstStyle>
            <a:lvl1pPr algn="l">
              <a:defRPr sz="3600" b="0" cap="all">
                <a:solidFill>
                  <a:schemeClr val="bg1"/>
                </a:solidFill>
                <a:effectLst>
                  <a:reflection blurRad="6350" stA="55000" endA="300" endPos="45500" dir="5400000" sy="-100000" algn="bl" rotWithShape="0"/>
                </a:effectLst>
                <a:latin typeface="Tw Cen MT"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722313" y="2819401"/>
            <a:ext cx="7772400" cy="1054100"/>
          </a:xfrm>
        </p:spPr>
        <p:txBody>
          <a:bodyPr anchor="b"/>
          <a:lstStyle>
            <a:lvl1pPr marL="0" indent="0">
              <a:buNone/>
              <a:defRPr sz="2000">
                <a:solidFill>
                  <a:schemeClr val="bg1"/>
                </a:solidFill>
                <a:latin typeface="Tw Cen MT"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cxnSp>
        <p:nvCxnSpPr>
          <p:cNvPr id="10" name="Straight Connector 9"/>
          <p:cNvCxnSpPr/>
          <p:nvPr/>
        </p:nvCxnSpPr>
        <p:spPr>
          <a:xfrm rot="10800000">
            <a:off x="3" y="5334000"/>
            <a:ext cx="9143999" cy="0"/>
          </a:xfrm>
          <a:prstGeom prst="line">
            <a:avLst/>
          </a:prstGeom>
          <a:ln w="22225" cmpd="sng">
            <a:gradFill flip="none" rotWithShape="1">
              <a:gsLst>
                <a:gs pos="0">
                  <a:schemeClr val="bg1"/>
                </a:gs>
                <a:gs pos="75000">
                  <a:srgbClr val="0078AD"/>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5029200"/>
          </a:xfrm>
        </p:spPr>
        <p:txBody>
          <a:bodyPr/>
          <a:lstStyle/>
          <a:p>
            <a:r>
              <a:rPr lang="en-US"/>
              <a:t>Click icon to add picture</a:t>
            </a:r>
          </a:p>
        </p:txBody>
      </p:sp>
      <p:sp>
        <p:nvSpPr>
          <p:cNvPr id="14" name="Title 1"/>
          <p:cNvSpPr>
            <a:spLocks noGrp="1"/>
          </p:cNvSpPr>
          <p:nvPr>
            <p:ph type="ctrTitle"/>
          </p:nvPr>
        </p:nvSpPr>
        <p:spPr>
          <a:xfrm>
            <a:off x="304800" y="5486400"/>
            <a:ext cx="7086600" cy="781050"/>
          </a:xfrm>
        </p:spPr>
        <p:txBody>
          <a:bodyPr anchor="t">
            <a:normAutofit/>
          </a:bodyPr>
          <a:lstStyle>
            <a:lvl1pPr algn="l">
              <a:defRPr sz="2800" b="1" cap="none" spc="0">
                <a:ln w="18415" cmpd="sng">
                  <a:noFill/>
                  <a:prstDash val="solid"/>
                </a:ln>
                <a:solidFill>
                  <a:srgbClr val="319AC9"/>
                </a:solidFill>
                <a:effectLst/>
                <a:latin typeface="Tw Cen MT" pitchFamily="34" charset="0"/>
                <a:cs typeface="Arial" pitchFamily="34" charset="0"/>
              </a:defRPr>
            </a:lvl1pPr>
          </a:lstStyle>
          <a:p>
            <a:r>
              <a:rPr lang="en-US"/>
              <a:t>Click to edit Master title style</a:t>
            </a:r>
            <a:endParaRPr lang="en-US" dirty="0"/>
          </a:p>
        </p:txBody>
      </p:sp>
      <p:sp>
        <p:nvSpPr>
          <p:cNvPr id="15" name="Subtitle 2"/>
          <p:cNvSpPr>
            <a:spLocks noGrp="1"/>
          </p:cNvSpPr>
          <p:nvPr>
            <p:ph type="subTitle" idx="1"/>
          </p:nvPr>
        </p:nvSpPr>
        <p:spPr>
          <a:xfrm>
            <a:off x="304800" y="5105400"/>
            <a:ext cx="7086600" cy="457200"/>
          </a:xfrm>
        </p:spPr>
        <p:txBody>
          <a:bodyPr anchor="b">
            <a:normAutofit/>
          </a:bodyPr>
          <a:lstStyle>
            <a:lvl1pPr marL="0" indent="0" algn="l">
              <a:buNone/>
              <a:defRPr sz="2400" b="1">
                <a:solidFill>
                  <a:schemeClr val="bg1"/>
                </a:solidFill>
                <a:latin typeface="Tw Cen MT"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2" descr="H:\PUBS Dept\Z-Library\Logos\00-Nelson Nygaard logos New\Web and PPT\PNG\NNlogo_Reverse_300dpi_PNG.png"/>
          <p:cNvPicPr>
            <a:picLocks noChangeAspect="1" noChangeArrowheads="1"/>
          </p:cNvPicPr>
          <p:nvPr userDrawn="1"/>
        </p:nvPicPr>
        <p:blipFill>
          <a:blip r:embed="rId2" cstate="print"/>
          <a:stretch>
            <a:fillRect/>
          </a:stretch>
        </p:blipFill>
        <p:spPr bwMode="auto">
          <a:xfrm>
            <a:off x="8077200" y="5562600"/>
            <a:ext cx="805392" cy="1094944"/>
          </a:xfrm>
          <a:prstGeom prst="rect">
            <a:avLst/>
          </a:prstGeom>
          <a:noFill/>
          <a:ln>
            <a:noFill/>
          </a:ln>
        </p:spPr>
      </p:pic>
      <p:sp>
        <p:nvSpPr>
          <p:cNvPr id="9" name="Text Placeholder 11"/>
          <p:cNvSpPr>
            <a:spLocks noGrp="1"/>
          </p:cNvSpPr>
          <p:nvPr>
            <p:ph type="body" sz="quarter" idx="11" hasCustomPrompt="1"/>
          </p:nvPr>
        </p:nvSpPr>
        <p:spPr>
          <a:xfrm>
            <a:off x="304800" y="6248400"/>
            <a:ext cx="7086600" cy="609600"/>
          </a:xfrm>
        </p:spPr>
        <p:txBody>
          <a:bodyPr/>
          <a:lstStyle>
            <a:lvl1pPr>
              <a:buNone/>
              <a:defRPr sz="2800"/>
            </a:lvl1pPr>
          </a:lstStyle>
          <a:p>
            <a:r>
              <a:rPr lang="en-US" sz="1600" b="1" dirty="0">
                <a:solidFill>
                  <a:schemeClr val="bg1"/>
                </a:solidFill>
              </a:rPr>
              <a:t>Presented </a:t>
            </a:r>
            <a:r>
              <a:rPr lang="en-US" sz="1600" b="1" baseline="0" dirty="0">
                <a:solidFill>
                  <a:schemeClr val="bg1"/>
                </a:solidFill>
              </a:rPr>
              <a:t>First </a:t>
            </a:r>
            <a:r>
              <a:rPr lang="en-US" sz="1600" b="1" baseline="0" dirty="0" err="1">
                <a:solidFill>
                  <a:schemeClr val="bg1"/>
                </a:solidFill>
              </a:rPr>
              <a:t>Lastname</a:t>
            </a:r>
            <a:endParaRPr lang="en-US" sz="1600" b="1" baseline="0" dirty="0">
              <a:solidFill>
                <a:schemeClr val="bg1"/>
              </a:solidFill>
            </a:endParaRPr>
          </a:p>
        </p:txBody>
      </p:sp>
    </p:spTree>
    <p:extLst>
      <p:ext uri="{BB962C8B-B14F-4D97-AF65-F5344CB8AC3E}">
        <p14:creationId xmlns:p14="http://schemas.microsoft.com/office/powerpoint/2010/main" val="11355996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10"/>
          <p:cNvSpPr/>
          <p:nvPr userDrawn="1"/>
        </p:nvSpPr>
        <p:spPr>
          <a:xfrm>
            <a:off x="0" y="3886200"/>
            <a:ext cx="9144000" cy="16002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962400"/>
            <a:ext cx="7772400" cy="762000"/>
          </a:xfrm>
        </p:spPr>
        <p:txBody>
          <a:bodyPr anchor="b">
            <a:normAutofit/>
          </a:bodyPr>
          <a:lstStyle>
            <a:lvl1pPr algn="l">
              <a:defRPr sz="3600" b="1" cap="none" spc="0">
                <a:ln w="18415" cmpd="sng">
                  <a:noFill/>
                  <a:prstDash val="solid"/>
                </a:ln>
                <a:solidFill>
                  <a:schemeClr val="accent1"/>
                </a:solidFill>
                <a:effectLst/>
                <a:latin typeface="Tw Cen MT"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85800" y="4724400"/>
            <a:ext cx="7772400" cy="533400"/>
          </a:xfrm>
        </p:spPr>
        <p:txBody>
          <a:bodyPr>
            <a:normAutofit/>
          </a:bodyPr>
          <a:lstStyle>
            <a:lvl1pPr marL="0" indent="0" algn="l">
              <a:buNone/>
              <a:defRPr sz="2400" b="1">
                <a:solidFill>
                  <a:schemeClr val="tx1">
                    <a:lumMod val="65000"/>
                    <a:lumOff val="35000"/>
                  </a:schemeClr>
                </a:solidFill>
                <a:latin typeface="Tw Cen MT"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descr="NNlogo_Reverse_300dpi_PNG.png"/>
          <p:cNvPicPr>
            <a:picLocks noChangeAspect="1"/>
          </p:cNvPicPr>
          <p:nvPr userDrawn="1"/>
        </p:nvPicPr>
        <p:blipFill>
          <a:blip r:embed="rId2" cstate="print"/>
          <a:stretch>
            <a:fillRect/>
          </a:stretch>
        </p:blipFill>
        <p:spPr>
          <a:xfrm>
            <a:off x="8077200" y="228600"/>
            <a:ext cx="856490" cy="1164413"/>
          </a:xfrm>
          <a:prstGeom prst="rect">
            <a:avLst/>
          </a:prstGeom>
        </p:spPr>
      </p:pic>
    </p:spTree>
    <p:extLst>
      <p:ext uri="{BB962C8B-B14F-4D97-AF65-F5344CB8AC3E}">
        <p14:creationId xmlns:p14="http://schemas.microsoft.com/office/powerpoint/2010/main" val="23186629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Tunnel.jpg"/>
          <p:cNvPicPr>
            <a:picLocks noChangeAspect="1"/>
          </p:cNvPicPr>
          <p:nvPr userDrawn="1"/>
        </p:nvPicPr>
        <p:blipFill>
          <a:blip r:embed="rId2" cstate="print"/>
          <a:srcRect r="11458"/>
          <a:stretch>
            <a:fillRect/>
          </a:stretch>
        </p:blipFill>
        <p:spPr>
          <a:xfrm>
            <a:off x="0" y="0"/>
            <a:ext cx="9144000" cy="6858000"/>
          </a:xfrm>
          <a:prstGeom prst="rect">
            <a:avLst/>
          </a:prstGeom>
        </p:spPr>
      </p:pic>
      <p:sp>
        <p:nvSpPr>
          <p:cNvPr id="2" name="Title 1"/>
          <p:cNvSpPr>
            <a:spLocks noGrp="1"/>
          </p:cNvSpPr>
          <p:nvPr>
            <p:ph type="ctrTitle"/>
          </p:nvPr>
        </p:nvSpPr>
        <p:spPr>
          <a:xfrm>
            <a:off x="304800" y="5486400"/>
            <a:ext cx="7772400" cy="781050"/>
          </a:xfrm>
        </p:spPr>
        <p:txBody>
          <a:bodyPr anchor="t">
            <a:normAutofit/>
          </a:bodyPr>
          <a:lstStyle>
            <a:lvl1pPr algn="l">
              <a:defRPr sz="3200" b="1" cap="none" spc="0">
                <a:ln w="18415" cmpd="sng">
                  <a:noFill/>
                  <a:prstDash val="solid"/>
                </a:ln>
                <a:solidFill>
                  <a:schemeClr val="accent1"/>
                </a:solidFill>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04800" y="5029200"/>
            <a:ext cx="7772400" cy="533400"/>
          </a:xfrm>
        </p:spPr>
        <p:txBody>
          <a:bodyPr anchor="b">
            <a:normAutofit/>
          </a:bodyPr>
          <a:lstStyle>
            <a:lvl1pPr marL="0" indent="0" algn="l">
              <a:buNone/>
              <a:defRPr sz="2400" b="1">
                <a:solidFill>
                  <a:schemeClr val="bg1"/>
                </a:solidFill>
                <a:latin typeface="Tw Cen MT"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2" name="Picture 11" descr="NNlogo_RGB_300dpi_PNG.png"/>
          <p:cNvPicPr>
            <a:picLocks noChangeAspect="1"/>
          </p:cNvPicPr>
          <p:nvPr userDrawn="1"/>
        </p:nvPicPr>
        <p:blipFill>
          <a:blip r:embed="rId3" cstate="print"/>
          <a:stretch>
            <a:fillRect/>
          </a:stretch>
        </p:blipFill>
        <p:spPr>
          <a:xfrm>
            <a:off x="7696201" y="304800"/>
            <a:ext cx="1161289" cy="1578792"/>
          </a:xfrm>
          <a:prstGeom prst="rect">
            <a:avLst/>
          </a:prstGeom>
        </p:spPr>
      </p:pic>
      <p:sp>
        <p:nvSpPr>
          <p:cNvPr id="8" name="Text Placeholder 11"/>
          <p:cNvSpPr>
            <a:spLocks noGrp="1"/>
          </p:cNvSpPr>
          <p:nvPr>
            <p:ph type="body" sz="quarter" idx="10" hasCustomPrompt="1"/>
          </p:nvPr>
        </p:nvSpPr>
        <p:spPr>
          <a:xfrm>
            <a:off x="304800" y="6248400"/>
            <a:ext cx="7772400" cy="609600"/>
          </a:xfrm>
        </p:spPr>
        <p:txBody>
          <a:bodyPr/>
          <a:lstStyle>
            <a:lvl1pPr>
              <a:buNone/>
              <a:defRPr sz="2800"/>
            </a:lvl1pPr>
          </a:lstStyle>
          <a:p>
            <a:r>
              <a:rPr lang="en-US" sz="1600" b="1" dirty="0">
                <a:solidFill>
                  <a:schemeClr val="bg1"/>
                </a:solidFill>
              </a:rPr>
              <a:t>Presented </a:t>
            </a:r>
            <a:r>
              <a:rPr lang="en-US" sz="1600" b="1" baseline="0" dirty="0">
                <a:solidFill>
                  <a:schemeClr val="bg1"/>
                </a:solidFill>
              </a:rPr>
              <a:t>First </a:t>
            </a:r>
            <a:r>
              <a:rPr lang="en-US" sz="1600" b="1" baseline="0" dirty="0" err="1">
                <a:solidFill>
                  <a:schemeClr val="bg1"/>
                </a:solidFill>
              </a:rPr>
              <a:t>Lastname</a:t>
            </a:r>
            <a:endParaRPr lang="en-US" sz="1600" b="1" baseline="0" dirty="0">
              <a:solidFill>
                <a:schemeClr val="bg1"/>
              </a:solidFill>
            </a:endParaRPr>
          </a:p>
        </p:txBody>
      </p:sp>
    </p:spTree>
    <p:extLst>
      <p:ext uri="{BB962C8B-B14F-4D97-AF65-F5344CB8AC3E}">
        <p14:creationId xmlns:p14="http://schemas.microsoft.com/office/powerpoint/2010/main" val="42207899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lvl1pPr>
              <a:defRPr sz="2800" b="1">
                <a:solidFill>
                  <a:schemeClr val="tx1"/>
                </a:solidFill>
                <a:latin typeface="Arial" panose="020B0604020202020204"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219201"/>
            <a:ext cx="8229600" cy="4906963"/>
          </a:xfrm>
        </p:spPr>
        <p:txBody>
          <a:bodyPr>
            <a:normAutofit/>
          </a:bodyPr>
          <a:lstStyle>
            <a:lvl1pPr>
              <a:defRPr sz="2400">
                <a:solidFill>
                  <a:schemeClr val="tx1"/>
                </a:solidFill>
                <a:latin typeface="Arial" panose="020B0604020202020204" pitchFamily="34" charset="0"/>
                <a:cs typeface="Arial" pitchFamily="34" charset="0"/>
              </a:defRPr>
            </a:lvl1pPr>
            <a:lvl2pPr>
              <a:defRPr sz="2000">
                <a:solidFill>
                  <a:schemeClr val="tx1"/>
                </a:solidFill>
                <a:latin typeface="Arial" panose="020B0604020202020204" pitchFamily="34" charset="0"/>
                <a:cs typeface="Arial" pitchFamily="34" charset="0"/>
              </a:defRPr>
            </a:lvl2pPr>
            <a:lvl3pPr>
              <a:defRPr sz="1800">
                <a:solidFill>
                  <a:schemeClr val="tx1"/>
                </a:solidFill>
                <a:latin typeface="Arial" panose="020B0604020202020204" pitchFamily="34" charset="0"/>
                <a:cs typeface="Arial" pitchFamily="34" charset="0"/>
              </a:defRPr>
            </a:lvl3pPr>
            <a:lvl4pPr>
              <a:defRPr sz="1600">
                <a:solidFill>
                  <a:schemeClr val="tx1"/>
                </a:solidFill>
                <a:latin typeface="Arial" panose="020B0604020202020204" pitchFamily="34" charset="0"/>
                <a:cs typeface="Arial" pitchFamily="34" charset="0"/>
              </a:defRPr>
            </a:lvl4pPr>
            <a:lvl5pPr>
              <a:defRPr sz="1600">
                <a:solidFill>
                  <a:schemeClr val="tx1"/>
                </a:solidFill>
                <a:latin typeface="Arial" panose="020B0604020202020204"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lide Number Placeholder 5"/>
          <p:cNvSpPr>
            <a:spLocks noGrp="1"/>
          </p:cNvSpPr>
          <p:nvPr>
            <p:ph type="sldNum" sz="quarter" idx="12"/>
          </p:nvPr>
        </p:nvSpPr>
        <p:spPr>
          <a:xfrm>
            <a:off x="8610600" y="6448422"/>
            <a:ext cx="381000" cy="336550"/>
          </a:xfrm>
          <a:noFill/>
        </p:spPr>
        <p:txBody>
          <a:bodyPr anchor="ctr"/>
          <a:lstStyle>
            <a:lvl1pPr algn="r">
              <a:defRPr sz="900">
                <a:solidFill>
                  <a:schemeClr val="tx1"/>
                </a:solidFill>
                <a:latin typeface="Arial" panose="020B0604020202020204" pitchFamily="34" charset="0"/>
                <a:cs typeface="Arial" panose="020B0604020202020204" pitchFamily="34" charset="0"/>
              </a:defRPr>
            </a:lvl1pPr>
          </a:lstStyle>
          <a:p>
            <a:pPr algn="ctr"/>
            <a:fld id="{0F5FE3CF-9BBE-41B5-82E0-58340BBFCF3A}" type="slidenum">
              <a:rPr lang="en-US" smtClean="0"/>
              <a:pPr algn="ctr"/>
              <a:t>‹#›</a:t>
            </a:fld>
            <a:endParaRPr lang="en-US" dirty="0"/>
          </a:p>
        </p:txBody>
      </p:sp>
      <p:cxnSp>
        <p:nvCxnSpPr>
          <p:cNvPr id="9" name="Straight Connector 8"/>
          <p:cNvCxnSpPr/>
          <p:nvPr userDrawn="1"/>
        </p:nvCxnSpPr>
        <p:spPr>
          <a:xfrm rot="10800000" flipV="1">
            <a:off x="533402" y="990599"/>
            <a:ext cx="8153398" cy="1"/>
          </a:xfrm>
          <a:prstGeom prst="line">
            <a:avLst/>
          </a:prstGeom>
          <a:ln w="22225" cmpd="sng">
            <a:gradFill flip="none" rotWithShape="1">
              <a:gsLst>
                <a:gs pos="0">
                  <a:schemeClr val="tx1">
                    <a:lumMod val="75000"/>
                    <a:lumOff val="25000"/>
                  </a:schemeClr>
                </a:gs>
                <a:gs pos="75000">
                  <a:srgbClr val="0078A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498469"/>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p:cNvSpPr/>
          <p:nvPr userDrawn="1"/>
        </p:nvSpPr>
        <p:spPr>
          <a:xfrm>
            <a:off x="0" y="3886200"/>
            <a:ext cx="8839200" cy="1371600"/>
          </a:xfrm>
          <a:prstGeom prst="rect">
            <a:avLst/>
          </a:prstGeom>
          <a:solidFill>
            <a:srgbClr val="31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839200" y="3886200"/>
            <a:ext cx="304800" cy="1371600"/>
          </a:xfrm>
          <a:prstGeom prst="rect">
            <a:avLst/>
          </a:prstGeom>
          <a:solidFill>
            <a:srgbClr val="0078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3962400"/>
            <a:ext cx="7772400" cy="1219200"/>
          </a:xfrm>
        </p:spPr>
        <p:txBody>
          <a:bodyPr anchor="ctr">
            <a:normAutofit/>
          </a:bodyPr>
          <a:lstStyle>
            <a:lvl1pPr algn="l">
              <a:defRPr sz="2800" b="0" cap="all">
                <a:solidFill>
                  <a:schemeClr val="bg1"/>
                </a:solidFill>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819401"/>
            <a:ext cx="7772400" cy="1054100"/>
          </a:xfrm>
        </p:spPr>
        <p:txBody>
          <a:bodyPr anchor="b"/>
          <a:lstStyle>
            <a:lvl1pPr marL="0" indent="0">
              <a:buNone/>
              <a:defRPr sz="2000">
                <a:solidFill>
                  <a:schemeClr val="bg1"/>
                </a:solidFill>
                <a:latin typeface="Tw Cen MT"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10" name="Straight Connector 9"/>
          <p:cNvCxnSpPr/>
          <p:nvPr userDrawn="1"/>
        </p:nvCxnSpPr>
        <p:spPr>
          <a:xfrm rot="10800000">
            <a:off x="3" y="5334000"/>
            <a:ext cx="9143999" cy="0"/>
          </a:xfrm>
          <a:prstGeom prst="line">
            <a:avLst/>
          </a:prstGeom>
          <a:ln w="22225" cmpd="sng">
            <a:gradFill flip="none" rotWithShape="1">
              <a:gsLst>
                <a:gs pos="0">
                  <a:schemeClr val="bg1"/>
                </a:gs>
                <a:gs pos="75000">
                  <a:srgbClr val="0078A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20497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Quot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371600"/>
            <a:ext cx="7772400" cy="4876800"/>
          </a:xfrm>
        </p:spPr>
        <p:txBody>
          <a:bodyPr anchor="t">
            <a:normAutofit/>
          </a:bodyPr>
          <a:lstStyle>
            <a:lvl1pPr algn="l">
              <a:defRPr sz="5400" b="1" cap="none" spc="0">
                <a:ln w="18415" cmpd="sng">
                  <a:solidFill>
                    <a:srgbClr val="FFFFFF"/>
                  </a:solidFill>
                  <a:prstDash val="solid"/>
                </a:ln>
                <a:solidFill>
                  <a:srgbClr val="FFFFFF"/>
                </a:solidFill>
                <a:effectLst/>
                <a:latin typeface="Arial" panose="020B0604020202020204"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34587500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lvl1pPr>
              <a:defRPr sz="2800">
                <a:solidFill>
                  <a:schemeClr val="tx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143000"/>
            <a:ext cx="4038600" cy="4983165"/>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43000"/>
            <a:ext cx="4038600" cy="4983165"/>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p:cNvSpPr>
            <a:spLocks noGrp="1"/>
          </p:cNvSpPr>
          <p:nvPr>
            <p:ph type="sldNum" sz="quarter" idx="12"/>
          </p:nvPr>
        </p:nvSpPr>
        <p:spPr>
          <a:xfrm>
            <a:off x="8610600" y="6448422"/>
            <a:ext cx="381000" cy="336550"/>
          </a:xfrm>
          <a:noFill/>
        </p:spPr>
        <p:txBody>
          <a:bodyPr anchor="ctr"/>
          <a:lstStyle>
            <a:lvl1pPr algn="r">
              <a:defRPr sz="900">
                <a:solidFill>
                  <a:schemeClr val="tx1"/>
                </a:solidFill>
                <a:latin typeface="Georgia" pitchFamily="18" charset="0"/>
              </a:defRPr>
            </a:lvl1pPr>
          </a:lstStyle>
          <a:p>
            <a:pPr algn="ctr"/>
            <a:fld id="{0F5FE3CF-9BBE-41B5-82E0-58340BBFCF3A}" type="slidenum">
              <a:rPr lang="en-US" smtClean="0"/>
              <a:pPr algn="ctr"/>
              <a:t>‹#›</a:t>
            </a:fld>
            <a:endParaRPr lang="en-US" dirty="0"/>
          </a:p>
        </p:txBody>
      </p:sp>
      <p:cxnSp>
        <p:nvCxnSpPr>
          <p:cNvPr id="11" name="Straight Connector 10"/>
          <p:cNvCxnSpPr/>
          <p:nvPr userDrawn="1"/>
        </p:nvCxnSpPr>
        <p:spPr>
          <a:xfrm rot="10800000" flipV="1">
            <a:off x="533402" y="990599"/>
            <a:ext cx="8153398" cy="1"/>
          </a:xfrm>
          <a:prstGeom prst="line">
            <a:avLst/>
          </a:prstGeom>
          <a:ln w="22225" cmpd="sng">
            <a:gradFill flip="none" rotWithShape="1">
              <a:gsLst>
                <a:gs pos="0">
                  <a:schemeClr val="tx1">
                    <a:lumMod val="75000"/>
                    <a:lumOff val="25000"/>
                  </a:schemeClr>
                </a:gs>
                <a:gs pos="75000">
                  <a:srgbClr val="0078A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516199"/>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Slide Number Placeholder 5"/>
          <p:cNvSpPr txBox="1">
            <a:spLocks/>
          </p:cNvSpPr>
          <p:nvPr userDrawn="1"/>
        </p:nvSpPr>
        <p:spPr>
          <a:xfrm>
            <a:off x="8610600" y="6448422"/>
            <a:ext cx="381000" cy="336550"/>
          </a:xfrm>
          <a:prstGeom prst="rect">
            <a:avLst/>
          </a:prstGeom>
          <a:noFill/>
        </p:spPr>
        <p:txBody>
          <a:bodyPr vert="horz" lIns="91440" tIns="45720" rIns="91440" bIns="45720" rtlCol="0" anchor="ctr"/>
          <a:lstStyle>
            <a:lvl1pPr algn="r">
              <a:defRPr sz="900">
                <a:solidFill>
                  <a:schemeClr val="bg1"/>
                </a:solidFill>
                <a:latin typeface="Gotham Book"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5FE3CF-9BBE-41B5-82E0-58340BBFCF3A}" type="slidenum">
              <a:rPr kumimoji="0" lang="en-US" sz="9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p:nvPr>
        </p:nvSpPr>
        <p:spPr>
          <a:xfrm>
            <a:off x="457200" y="152400"/>
            <a:ext cx="8229600" cy="762000"/>
          </a:xfrm>
        </p:spPr>
        <p:txBody>
          <a:bodyPr>
            <a:normAutofit/>
          </a:bodyPr>
          <a:lstStyle>
            <a:lvl1pP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57200" y="1143000"/>
            <a:ext cx="4040188" cy="639762"/>
          </a:xfrm>
        </p:spPr>
        <p:txBody>
          <a:bodyPr anchor="b">
            <a:noAutofit/>
          </a:bodyPr>
          <a:lstStyle>
            <a:lvl1pPr marL="0" indent="0">
              <a:buNone/>
              <a:defRPr sz="2000" b="1">
                <a:solidFill>
                  <a:schemeClr val="tx1"/>
                </a:solidFill>
                <a:latin typeface="Arial" panose="020B0604020202020204"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1905000"/>
            <a:ext cx="4040188" cy="4221163"/>
          </a:xfrm>
        </p:spPr>
        <p:txBody>
          <a:bodyPr>
            <a:normAutofit/>
          </a:bodyPr>
          <a:lstStyle>
            <a:lvl1pPr>
              <a:defRPr sz="2000">
                <a:solidFill>
                  <a:schemeClr val="tx1"/>
                </a:solidFill>
                <a:latin typeface="Arial" panose="020B0604020202020204" pitchFamily="34" charset="0"/>
                <a:cs typeface="Arial" panose="020B0604020202020204" pitchFamily="34" charset="0"/>
              </a:defRPr>
            </a:lvl1pPr>
            <a:lvl2pPr>
              <a:defRPr sz="1800">
                <a:solidFill>
                  <a:schemeClr val="tx1"/>
                </a:solidFill>
                <a:latin typeface="Arial" panose="020B0604020202020204" pitchFamily="34" charset="0"/>
                <a:cs typeface="Arial" panose="020B0604020202020204" pitchFamily="34" charset="0"/>
              </a:defRPr>
            </a:lvl2pPr>
            <a:lvl3pPr>
              <a:defRPr sz="1600">
                <a:solidFill>
                  <a:schemeClr val="tx1"/>
                </a:solidFill>
                <a:latin typeface="Arial" panose="020B0604020202020204" pitchFamily="34" charset="0"/>
                <a:cs typeface="Arial" panose="020B0604020202020204" pitchFamily="34" charset="0"/>
              </a:defRPr>
            </a:lvl3pPr>
            <a:lvl4pPr>
              <a:defRPr sz="1400">
                <a:solidFill>
                  <a:schemeClr val="tx1"/>
                </a:solidFill>
                <a:latin typeface="Arial" panose="020B0604020202020204" pitchFamily="34" charset="0"/>
                <a:cs typeface="Arial" panose="020B0604020202020204" pitchFamily="34" charset="0"/>
              </a:defRPr>
            </a:lvl4pPr>
            <a:lvl5pPr>
              <a:defRPr sz="1400">
                <a:solidFill>
                  <a:schemeClr val="tx1"/>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1143000"/>
            <a:ext cx="4041775" cy="639762"/>
          </a:xfrm>
        </p:spPr>
        <p:txBody>
          <a:bodyPr anchor="b">
            <a:noAutofit/>
          </a:bodyPr>
          <a:lstStyle>
            <a:lvl1pPr marL="0" indent="0">
              <a:buNone/>
              <a:defRPr sz="2000" b="1">
                <a:solidFill>
                  <a:schemeClr val="tx1"/>
                </a:solidFill>
                <a:latin typeface="Arial" panose="020B0604020202020204"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905000"/>
            <a:ext cx="4041775" cy="4221163"/>
          </a:xfrm>
        </p:spPr>
        <p:txBody>
          <a:bodyPr>
            <a:normAutofit/>
          </a:bodyPr>
          <a:lstStyle>
            <a:lvl1pPr>
              <a:defRPr sz="2000">
                <a:solidFill>
                  <a:schemeClr val="tx1"/>
                </a:solidFill>
                <a:latin typeface="Arial" panose="020B0604020202020204" pitchFamily="34" charset="0"/>
                <a:cs typeface="Arial" panose="020B0604020202020204" pitchFamily="34" charset="0"/>
              </a:defRPr>
            </a:lvl1pPr>
            <a:lvl2pPr>
              <a:defRPr sz="1800">
                <a:solidFill>
                  <a:schemeClr val="tx1"/>
                </a:solidFill>
                <a:latin typeface="Arial" panose="020B0604020202020204" pitchFamily="34" charset="0"/>
                <a:cs typeface="Arial" panose="020B0604020202020204" pitchFamily="34" charset="0"/>
              </a:defRPr>
            </a:lvl2pPr>
            <a:lvl3pPr>
              <a:defRPr sz="1600">
                <a:solidFill>
                  <a:schemeClr val="tx1"/>
                </a:solidFill>
                <a:latin typeface="Arial" panose="020B0604020202020204" pitchFamily="34" charset="0"/>
                <a:cs typeface="Arial" panose="020B0604020202020204" pitchFamily="34" charset="0"/>
              </a:defRPr>
            </a:lvl3pPr>
            <a:lvl4pPr>
              <a:defRPr sz="1400">
                <a:solidFill>
                  <a:schemeClr val="tx1"/>
                </a:solidFill>
                <a:latin typeface="Arial" panose="020B0604020202020204" pitchFamily="34" charset="0"/>
                <a:cs typeface="Arial" panose="020B0604020202020204" pitchFamily="34" charset="0"/>
              </a:defRPr>
            </a:lvl4pPr>
            <a:lvl5pPr>
              <a:defRPr sz="1400">
                <a:solidFill>
                  <a:schemeClr val="tx1"/>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16"/>
          <p:cNvCxnSpPr/>
          <p:nvPr userDrawn="1"/>
        </p:nvCxnSpPr>
        <p:spPr>
          <a:xfrm rot="10800000" flipV="1">
            <a:off x="533402" y="990599"/>
            <a:ext cx="8153398" cy="1"/>
          </a:xfrm>
          <a:prstGeom prst="line">
            <a:avLst/>
          </a:prstGeom>
          <a:ln w="22225" cmpd="sng">
            <a:gradFill flip="none" rotWithShape="1">
              <a:gsLst>
                <a:gs pos="0">
                  <a:schemeClr val="tx1">
                    <a:lumMod val="75000"/>
                    <a:lumOff val="25000"/>
                  </a:schemeClr>
                </a:gs>
                <a:gs pos="75000">
                  <a:srgbClr val="0078A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0333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lvl1pPr>
              <a:defRPr>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Slide Number Placeholder 5"/>
          <p:cNvSpPr>
            <a:spLocks noGrp="1"/>
          </p:cNvSpPr>
          <p:nvPr>
            <p:ph type="sldNum" sz="quarter" idx="12"/>
          </p:nvPr>
        </p:nvSpPr>
        <p:spPr>
          <a:xfrm>
            <a:off x="8610600" y="6448422"/>
            <a:ext cx="381000" cy="336550"/>
          </a:xfrm>
          <a:noFill/>
        </p:spPr>
        <p:txBody>
          <a:bodyPr anchor="ctr"/>
          <a:lstStyle>
            <a:lvl1pPr algn="r">
              <a:defRPr sz="900">
                <a:solidFill>
                  <a:schemeClr val="tx1"/>
                </a:solidFill>
                <a:latin typeface="Arial" panose="020B0604020202020204" pitchFamily="34" charset="0"/>
                <a:cs typeface="Arial" panose="020B0604020202020204" pitchFamily="34" charset="0"/>
              </a:defRPr>
            </a:lvl1pPr>
          </a:lstStyle>
          <a:p>
            <a:pPr algn="ctr"/>
            <a:fld id="{0F5FE3CF-9BBE-41B5-82E0-58340BBFCF3A}" type="slidenum">
              <a:rPr lang="en-US" smtClean="0"/>
              <a:pPr algn="ctr"/>
              <a:t>‹#›</a:t>
            </a:fld>
            <a:endParaRPr lang="en-US" dirty="0"/>
          </a:p>
        </p:txBody>
      </p:sp>
      <p:cxnSp>
        <p:nvCxnSpPr>
          <p:cNvPr id="8" name="Straight Connector 7"/>
          <p:cNvCxnSpPr/>
          <p:nvPr userDrawn="1"/>
        </p:nvCxnSpPr>
        <p:spPr>
          <a:xfrm rot="10800000" flipV="1">
            <a:off x="533402" y="990599"/>
            <a:ext cx="8153398" cy="1"/>
          </a:xfrm>
          <a:prstGeom prst="line">
            <a:avLst/>
          </a:prstGeom>
          <a:ln w="22225" cmpd="sng">
            <a:gradFill flip="none" rotWithShape="1">
              <a:gsLst>
                <a:gs pos="0">
                  <a:schemeClr val="tx1">
                    <a:lumMod val="75000"/>
                    <a:lumOff val="25000"/>
                  </a:schemeClr>
                </a:gs>
                <a:gs pos="75000">
                  <a:srgbClr val="0078A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220795"/>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2238"/>
            <a:ext cx="9144000" cy="334962"/>
          </a:xfrm>
        </p:spPr>
        <p:txBody>
          <a:bodyPr>
            <a:normAutofit/>
          </a:bodyPr>
          <a:lstStyle>
            <a:lvl1pPr>
              <a:defRPr sz="2000"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Slide Number Placeholder 5"/>
          <p:cNvSpPr>
            <a:spLocks noGrp="1"/>
          </p:cNvSpPr>
          <p:nvPr>
            <p:ph type="sldNum" sz="quarter" idx="12"/>
          </p:nvPr>
        </p:nvSpPr>
        <p:spPr>
          <a:xfrm>
            <a:off x="8610600" y="6448422"/>
            <a:ext cx="381000" cy="336550"/>
          </a:xfrm>
          <a:noFill/>
        </p:spPr>
        <p:txBody>
          <a:bodyPr anchor="ctr"/>
          <a:lstStyle>
            <a:lvl1pPr algn="r">
              <a:defRPr sz="900">
                <a:solidFill>
                  <a:schemeClr val="tx1"/>
                </a:solidFill>
                <a:latin typeface="Arial" panose="020B0604020202020204" pitchFamily="34" charset="0"/>
                <a:cs typeface="Arial" panose="020B0604020202020204" pitchFamily="34" charset="0"/>
              </a:defRPr>
            </a:lvl1pPr>
          </a:lstStyle>
          <a:p>
            <a:pPr algn="ctr"/>
            <a:fld id="{0F5FE3CF-9BBE-41B5-82E0-58340BBFCF3A}" type="slidenum">
              <a:rPr lang="en-US" smtClean="0"/>
              <a:pPr algn="ctr"/>
              <a:t>‹#›</a:t>
            </a:fld>
            <a:endParaRPr lang="en-US" dirty="0"/>
          </a:p>
        </p:txBody>
      </p:sp>
    </p:spTree>
    <p:extLst>
      <p:ext uri="{BB962C8B-B14F-4D97-AF65-F5344CB8AC3E}">
        <p14:creationId xmlns:p14="http://schemas.microsoft.com/office/powerpoint/2010/main" val="403228617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Quot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371600"/>
            <a:ext cx="7772400" cy="4876800"/>
          </a:xfrm>
        </p:spPr>
        <p:txBody>
          <a:bodyPr anchor="t">
            <a:normAutofit/>
          </a:bodyPr>
          <a:lstStyle>
            <a:lvl1pPr algn="l">
              <a:defRPr sz="54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Tw Cen MT" pitchFamily="34" charset="0"/>
                <a:cs typeface="Arial" pitchFamily="34" charset="0"/>
              </a:defRPr>
            </a:lvl1pPr>
          </a:lstStyle>
          <a:p>
            <a:r>
              <a:rPr lang="en-US" dirty="0"/>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8610600" y="6448422"/>
            <a:ext cx="381000" cy="336550"/>
          </a:xfrm>
          <a:noFill/>
        </p:spPr>
        <p:txBody>
          <a:bodyPr anchor="ctr"/>
          <a:lstStyle>
            <a:lvl1pPr algn="r">
              <a:defRPr sz="900">
                <a:solidFill>
                  <a:schemeClr val="tx1"/>
                </a:solidFill>
                <a:latin typeface="Arial" panose="020B0604020202020204" pitchFamily="34" charset="0"/>
                <a:cs typeface="Arial" panose="020B0604020202020204" pitchFamily="34" charset="0"/>
              </a:defRPr>
            </a:lvl1pPr>
          </a:lstStyle>
          <a:p>
            <a:pPr algn="ctr"/>
            <a:fld id="{0F5FE3CF-9BBE-41B5-82E0-58340BBFCF3A}" type="slidenum">
              <a:rPr lang="en-US" smtClean="0"/>
              <a:pPr algn="ctr"/>
              <a:t>‹#›</a:t>
            </a:fld>
            <a:endParaRPr lang="en-US" dirty="0"/>
          </a:p>
        </p:txBody>
      </p:sp>
    </p:spTree>
    <p:extLst>
      <p:ext uri="{BB962C8B-B14F-4D97-AF65-F5344CB8AC3E}">
        <p14:creationId xmlns:p14="http://schemas.microsoft.com/office/powerpoint/2010/main" val="2296449188"/>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lvl1pPr>
              <a:defRPr>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Slide Number Placeholder 5"/>
          <p:cNvSpPr>
            <a:spLocks noGrp="1"/>
          </p:cNvSpPr>
          <p:nvPr>
            <p:ph type="sldNum" sz="quarter" idx="12"/>
          </p:nvPr>
        </p:nvSpPr>
        <p:spPr>
          <a:xfrm>
            <a:off x="8610600" y="6448422"/>
            <a:ext cx="381000" cy="336550"/>
          </a:xfrm>
          <a:noFill/>
        </p:spPr>
        <p:txBody>
          <a:bodyPr anchor="ctr"/>
          <a:lstStyle>
            <a:lvl1pPr algn="r">
              <a:defRPr sz="900">
                <a:solidFill>
                  <a:schemeClr val="tx1"/>
                </a:solidFill>
                <a:latin typeface="Arial" panose="020B0604020202020204" pitchFamily="34" charset="0"/>
                <a:cs typeface="Arial" panose="020B0604020202020204" pitchFamily="34" charset="0"/>
              </a:defRPr>
            </a:lvl1pPr>
          </a:lstStyle>
          <a:p>
            <a:pPr algn="ctr"/>
            <a:fld id="{0F5FE3CF-9BBE-41B5-82E0-58340BBFCF3A}" type="slidenum">
              <a:rPr lang="en-US" smtClean="0"/>
              <a:pPr algn="ctr"/>
              <a:t>‹#›</a:t>
            </a:fld>
            <a:endParaRPr lang="en-US" dirty="0"/>
          </a:p>
        </p:txBody>
      </p:sp>
      <p:sp>
        <p:nvSpPr>
          <p:cNvPr id="8" name="SmartArt Placeholder 7"/>
          <p:cNvSpPr>
            <a:spLocks noGrp="1"/>
          </p:cNvSpPr>
          <p:nvPr>
            <p:ph type="dgm" sz="quarter" idx="13"/>
          </p:nvPr>
        </p:nvSpPr>
        <p:spPr>
          <a:xfrm>
            <a:off x="457200" y="1219200"/>
            <a:ext cx="8229600" cy="5029200"/>
          </a:xfrm>
        </p:spPr>
        <p:txBody>
          <a:bodyPr/>
          <a:lstStyle>
            <a:lvl1pPr>
              <a:defRPr>
                <a:solidFill>
                  <a:schemeClr val="tx1"/>
                </a:solidFill>
                <a:latin typeface="Arial" panose="020B0604020202020204" pitchFamily="34" charset="0"/>
                <a:cs typeface="Arial" panose="020B0604020202020204" pitchFamily="34" charset="0"/>
              </a:defRPr>
            </a:lvl1pPr>
          </a:lstStyle>
          <a:p>
            <a:r>
              <a:rPr lang="en-US"/>
              <a:t>Click icon to add SmartArt graphic</a:t>
            </a:r>
            <a:endParaRPr lang="en-US" dirty="0"/>
          </a:p>
        </p:txBody>
      </p:sp>
      <p:cxnSp>
        <p:nvCxnSpPr>
          <p:cNvPr id="9" name="Straight Connector 8"/>
          <p:cNvCxnSpPr/>
          <p:nvPr userDrawn="1"/>
        </p:nvCxnSpPr>
        <p:spPr>
          <a:xfrm rot="10800000" flipV="1">
            <a:off x="533402" y="990599"/>
            <a:ext cx="8153398" cy="1"/>
          </a:xfrm>
          <a:prstGeom prst="line">
            <a:avLst/>
          </a:prstGeom>
          <a:ln w="22225" cmpd="sng">
            <a:gradFill flip="none" rotWithShape="1">
              <a:gsLst>
                <a:gs pos="0">
                  <a:schemeClr val="tx1">
                    <a:lumMod val="75000"/>
                    <a:lumOff val="25000"/>
                  </a:schemeClr>
                </a:gs>
                <a:gs pos="75000">
                  <a:srgbClr val="0078A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32657"/>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normAutofit/>
          </a:bodyPr>
          <a:lstStyle>
            <a:lvl1pPr algn="l">
              <a:defRPr sz="2400"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575050" y="273051"/>
            <a:ext cx="5111751" cy="5853113"/>
          </a:xfrm>
        </p:spPr>
        <p:txBody>
          <a:bodyPr>
            <a:normAutofit/>
          </a:bodyPr>
          <a:lstStyle>
            <a:lvl1pPr>
              <a:defRPr sz="2400">
                <a:solidFill>
                  <a:schemeClr val="tx1"/>
                </a:solidFill>
                <a:latin typeface="Arial" panose="020B0604020202020204" pitchFamily="34" charset="0"/>
                <a:cs typeface="Arial" panose="020B0604020202020204" pitchFamily="34" charset="0"/>
              </a:defRPr>
            </a:lvl1pPr>
            <a:lvl2pPr>
              <a:defRPr sz="2000">
                <a:solidFill>
                  <a:schemeClr val="tx1"/>
                </a:solidFill>
                <a:latin typeface="Arial" panose="020B0604020202020204" pitchFamily="34" charset="0"/>
                <a:cs typeface="Arial" panose="020B0604020202020204" pitchFamily="34" charset="0"/>
              </a:defRPr>
            </a:lvl2pPr>
            <a:lvl3pPr>
              <a:defRPr sz="1800">
                <a:solidFill>
                  <a:schemeClr val="tx1"/>
                </a:solidFill>
                <a:latin typeface="Arial" panose="020B0604020202020204" pitchFamily="34" charset="0"/>
                <a:cs typeface="Arial" panose="020B0604020202020204" pitchFamily="34" charset="0"/>
              </a:defRPr>
            </a:lvl3pPr>
            <a:lvl4pPr>
              <a:defRPr sz="1600">
                <a:solidFill>
                  <a:schemeClr val="tx1"/>
                </a:solidFill>
                <a:latin typeface="Arial" panose="020B0604020202020204" pitchFamily="34" charset="0"/>
                <a:cs typeface="Arial" panose="020B0604020202020204" pitchFamily="34" charset="0"/>
              </a:defRPr>
            </a:lvl4pPr>
            <a:lvl5pPr>
              <a:defRPr sz="1600">
                <a:solidFill>
                  <a:schemeClr val="tx1"/>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solidFill>
                  <a:schemeClr val="tx1"/>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610600" y="6448422"/>
            <a:ext cx="381000" cy="336550"/>
          </a:xfrm>
          <a:noFill/>
        </p:spPr>
        <p:txBody>
          <a:bodyPr anchor="ctr"/>
          <a:lstStyle>
            <a:lvl1pPr algn="r">
              <a:defRPr sz="900">
                <a:solidFill>
                  <a:schemeClr val="tx1"/>
                </a:solidFill>
                <a:latin typeface="Arial" panose="020B0604020202020204" pitchFamily="34" charset="0"/>
                <a:cs typeface="Arial" panose="020B0604020202020204" pitchFamily="34" charset="0"/>
              </a:defRPr>
            </a:lvl1pPr>
          </a:lstStyle>
          <a:p>
            <a:pPr algn="ctr"/>
            <a:fld id="{0F5FE3CF-9BBE-41B5-82E0-58340BBFCF3A}" type="slidenum">
              <a:rPr lang="en-US" smtClean="0"/>
              <a:pPr algn="ctr"/>
              <a:t>‹#›</a:t>
            </a:fld>
            <a:endParaRPr lang="en-US" dirty="0"/>
          </a:p>
        </p:txBody>
      </p:sp>
    </p:spTree>
    <p:extLst>
      <p:ext uri="{BB962C8B-B14F-4D97-AF65-F5344CB8AC3E}">
        <p14:creationId xmlns:p14="http://schemas.microsoft.com/office/powerpoint/2010/main" val="873941971"/>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800601"/>
            <a:ext cx="5486400" cy="566738"/>
          </a:xfrm>
        </p:spPr>
        <p:txBody>
          <a:bodyPr anchor="b"/>
          <a:lstStyle>
            <a:lvl1pPr algn="l">
              <a:defRPr sz="2000"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0" y="612775"/>
            <a:ext cx="9144000" cy="4114800"/>
          </a:xfrm>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57200" y="5367339"/>
            <a:ext cx="5486400" cy="804862"/>
          </a:xfrm>
        </p:spPr>
        <p:txBody>
          <a:bodyPr/>
          <a:lstStyle>
            <a:lvl1pPr marL="0" indent="0">
              <a:buNone/>
              <a:defRPr sz="1400">
                <a:solidFill>
                  <a:schemeClr val="tx1"/>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Slide Number Placeholder 5"/>
          <p:cNvSpPr>
            <a:spLocks noGrp="1"/>
          </p:cNvSpPr>
          <p:nvPr>
            <p:ph type="sldNum" sz="quarter" idx="12"/>
          </p:nvPr>
        </p:nvSpPr>
        <p:spPr>
          <a:xfrm>
            <a:off x="8610600" y="6448422"/>
            <a:ext cx="381000" cy="336550"/>
          </a:xfrm>
          <a:noFill/>
        </p:spPr>
        <p:txBody>
          <a:bodyPr anchor="ctr"/>
          <a:lstStyle>
            <a:lvl1pPr algn="r">
              <a:defRPr sz="900">
                <a:solidFill>
                  <a:schemeClr val="tx1"/>
                </a:solidFill>
                <a:latin typeface="Arial" panose="020B0604020202020204" pitchFamily="34" charset="0"/>
                <a:cs typeface="Arial" panose="020B0604020202020204" pitchFamily="34" charset="0"/>
              </a:defRPr>
            </a:lvl1pPr>
          </a:lstStyle>
          <a:p>
            <a:pPr algn="ctr"/>
            <a:fld id="{0F5FE3CF-9BBE-41B5-82E0-58340BBFCF3A}" type="slidenum">
              <a:rPr lang="en-US" smtClean="0"/>
              <a:pPr algn="ctr"/>
              <a:t>‹#›</a:t>
            </a:fld>
            <a:endParaRPr lang="en-US" dirty="0"/>
          </a:p>
        </p:txBody>
      </p:sp>
    </p:spTree>
    <p:extLst>
      <p:ext uri="{BB962C8B-B14F-4D97-AF65-F5344CB8AC3E}">
        <p14:creationId xmlns:p14="http://schemas.microsoft.com/office/powerpoint/2010/main" val="5922519"/>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Closing Slide">
    <p:spTree>
      <p:nvGrpSpPr>
        <p:cNvPr id="1" name=""/>
        <p:cNvGrpSpPr/>
        <p:nvPr/>
      </p:nvGrpSpPr>
      <p:grpSpPr>
        <a:xfrm>
          <a:off x="0" y="0"/>
          <a:ext cx="0" cy="0"/>
          <a:chOff x="0" y="0"/>
          <a:chExt cx="0" cy="0"/>
        </a:xfrm>
      </p:grpSpPr>
      <p:sp>
        <p:nvSpPr>
          <p:cNvPr id="7" name="TextBox 6"/>
          <p:cNvSpPr txBox="1"/>
          <p:nvPr userDrawn="1"/>
        </p:nvSpPr>
        <p:spPr>
          <a:xfrm>
            <a:off x="2705100" y="6443990"/>
            <a:ext cx="3733800" cy="246221"/>
          </a:xfrm>
          <a:prstGeom prst="rect">
            <a:avLst/>
          </a:prstGeom>
          <a:noFill/>
        </p:spPr>
        <p:txBody>
          <a:bodyPr wrap="square" rtlCol="0">
            <a:spAutoFit/>
          </a:bodyPr>
          <a:lstStyle/>
          <a:p>
            <a:pPr algn="ctr"/>
            <a:r>
              <a:rPr lang="en-US" sz="1000" dirty="0">
                <a:solidFill>
                  <a:schemeClr val="bg1"/>
                </a:solidFill>
                <a:latin typeface="Tw Cen MT" pitchFamily="34" charset="0"/>
              </a:rPr>
              <a:t>NELSON\NYGAARD</a:t>
            </a:r>
            <a:r>
              <a:rPr lang="en-US" sz="1000" baseline="0" dirty="0">
                <a:solidFill>
                  <a:schemeClr val="bg1"/>
                </a:solidFill>
                <a:latin typeface="Tw Cen MT" pitchFamily="34" charset="0"/>
              </a:rPr>
              <a:t> CONSULTING ASSOCIATES © 2013</a:t>
            </a:r>
            <a:endParaRPr lang="en-US" sz="1000" dirty="0">
              <a:solidFill>
                <a:schemeClr val="bg1"/>
              </a:solidFill>
              <a:latin typeface="Tw Cen MT" pitchFamily="34" charset="0"/>
            </a:endParaRPr>
          </a:p>
        </p:txBody>
      </p:sp>
    </p:spTree>
    <p:extLst>
      <p:ext uri="{BB962C8B-B14F-4D97-AF65-F5344CB8AC3E}">
        <p14:creationId xmlns:p14="http://schemas.microsoft.com/office/powerpoint/2010/main" val="18721577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Closing Slide">
    <p:spTree>
      <p:nvGrpSpPr>
        <p:cNvPr id="1" name=""/>
        <p:cNvGrpSpPr/>
        <p:nvPr/>
      </p:nvGrpSpPr>
      <p:grpSpPr>
        <a:xfrm>
          <a:off x="0" y="0"/>
          <a:ext cx="0" cy="0"/>
          <a:chOff x="0" y="0"/>
          <a:chExt cx="0" cy="0"/>
        </a:xfrm>
      </p:grpSpPr>
      <p:sp>
        <p:nvSpPr>
          <p:cNvPr id="7" name="TextBox 6"/>
          <p:cNvSpPr txBox="1"/>
          <p:nvPr userDrawn="1"/>
        </p:nvSpPr>
        <p:spPr>
          <a:xfrm>
            <a:off x="2705100" y="6443990"/>
            <a:ext cx="3733800" cy="246221"/>
          </a:xfrm>
          <a:prstGeom prst="rect">
            <a:avLst/>
          </a:prstGeom>
          <a:noFill/>
        </p:spPr>
        <p:txBody>
          <a:bodyPr wrap="square" rtlCol="0">
            <a:spAutoFit/>
          </a:bodyPr>
          <a:lstStyle/>
          <a:p>
            <a:pPr algn="ctr"/>
            <a:r>
              <a:rPr lang="en-US" sz="1000" dirty="0">
                <a:solidFill>
                  <a:schemeClr val="bg1"/>
                </a:solidFill>
                <a:latin typeface="Tw Cen MT" pitchFamily="34" charset="0"/>
              </a:rPr>
              <a:t>NELSON\NYGAARD</a:t>
            </a:r>
            <a:r>
              <a:rPr lang="en-US" sz="1000" baseline="0" dirty="0">
                <a:solidFill>
                  <a:schemeClr val="bg1"/>
                </a:solidFill>
                <a:latin typeface="Tw Cen MT" pitchFamily="34" charset="0"/>
              </a:rPr>
              <a:t> CONSULTING ASSOCIATES © 2011</a:t>
            </a:r>
            <a:endParaRPr lang="en-US" sz="1000" dirty="0">
              <a:solidFill>
                <a:schemeClr val="bg1"/>
              </a:solidFill>
              <a:latin typeface="Tw Cen MT" pitchFamily="34" charset="0"/>
            </a:endParaRPr>
          </a:p>
        </p:txBody>
      </p:sp>
      <p:sp>
        <p:nvSpPr>
          <p:cNvPr id="11" name="Rectangle 10"/>
          <p:cNvSpPr/>
          <p:nvPr userDrawn="1"/>
        </p:nvSpPr>
        <p:spPr>
          <a:xfrm>
            <a:off x="2286000" y="3657600"/>
            <a:ext cx="4572000" cy="1477328"/>
          </a:xfrm>
          <a:prstGeom prst="rect">
            <a:avLst/>
          </a:prstGeom>
        </p:spPr>
        <p:txBody>
          <a:bodyPr>
            <a:spAutoFit/>
          </a:bodyPr>
          <a:lstStyle/>
          <a:p>
            <a:pPr algn="ctr" eaLnBrk="1" hangingPunct="1">
              <a:buFont typeface="Arial" charset="0"/>
              <a:buNone/>
            </a:pPr>
            <a:r>
              <a:rPr lang="en-US" sz="1800" b="1" dirty="0">
                <a:solidFill>
                  <a:schemeClr val="bg1"/>
                </a:solidFill>
                <a:latin typeface="Arial" pitchFamily="34" charset="0"/>
                <a:cs typeface="Arial" pitchFamily="34" charset="0"/>
              </a:rPr>
              <a:t>First</a:t>
            </a:r>
            <a:r>
              <a:rPr lang="en-US" sz="1800" b="1" baseline="0" dirty="0">
                <a:solidFill>
                  <a:schemeClr val="bg1"/>
                </a:solidFill>
                <a:latin typeface="Arial" pitchFamily="34" charset="0"/>
                <a:cs typeface="Arial" pitchFamily="34" charset="0"/>
              </a:rPr>
              <a:t> </a:t>
            </a:r>
            <a:r>
              <a:rPr lang="en-US" sz="1800" b="1" baseline="0" dirty="0" err="1">
                <a:solidFill>
                  <a:schemeClr val="bg1"/>
                </a:solidFill>
                <a:latin typeface="Arial" pitchFamily="34" charset="0"/>
                <a:cs typeface="Arial" pitchFamily="34" charset="0"/>
              </a:rPr>
              <a:t>Lastname</a:t>
            </a:r>
            <a:endParaRPr lang="en-US" sz="1800" b="1" dirty="0">
              <a:solidFill>
                <a:schemeClr val="bg1"/>
              </a:solidFill>
              <a:latin typeface="Arial" pitchFamily="34" charset="0"/>
              <a:cs typeface="Arial" pitchFamily="34" charset="0"/>
            </a:endParaRPr>
          </a:p>
          <a:p>
            <a:pPr algn="ctr" eaLnBrk="1" hangingPunct="1">
              <a:buFont typeface="Arial" charset="0"/>
              <a:buNone/>
            </a:pPr>
            <a:r>
              <a:rPr lang="en-US" sz="1800" dirty="0">
                <a:solidFill>
                  <a:schemeClr val="bg1"/>
                </a:solidFill>
                <a:latin typeface="Arial" pitchFamily="34" charset="0"/>
                <a:cs typeface="Arial" pitchFamily="34" charset="0"/>
              </a:rPr>
              <a:t>111 Address Street</a:t>
            </a:r>
          </a:p>
          <a:p>
            <a:pPr algn="ctr" eaLnBrk="1" hangingPunct="1">
              <a:buFont typeface="Arial" charset="0"/>
              <a:buNone/>
            </a:pPr>
            <a:r>
              <a:rPr lang="en-US" sz="1800" dirty="0">
                <a:solidFill>
                  <a:schemeClr val="bg1"/>
                </a:solidFill>
                <a:latin typeface="Arial" pitchFamily="34" charset="0"/>
                <a:cs typeface="Arial" pitchFamily="34" charset="0"/>
              </a:rPr>
              <a:t>City, ST 12345</a:t>
            </a:r>
          </a:p>
          <a:p>
            <a:pPr algn="ctr" eaLnBrk="1" hangingPunct="1">
              <a:buFont typeface="Arial" charset="0"/>
              <a:buNone/>
            </a:pPr>
            <a:r>
              <a:rPr lang="en-US" sz="1800" dirty="0">
                <a:solidFill>
                  <a:schemeClr val="bg1"/>
                </a:solidFill>
                <a:latin typeface="Arial" pitchFamily="34" charset="0"/>
                <a:cs typeface="Arial" pitchFamily="34" charset="0"/>
              </a:rPr>
              <a:t>(555) 555-1212</a:t>
            </a:r>
          </a:p>
          <a:p>
            <a:pPr algn="ctr" eaLnBrk="1" hangingPunct="1">
              <a:buFont typeface="Arial" charset="0"/>
              <a:buNone/>
            </a:pPr>
            <a:r>
              <a:rPr lang="en-US" sz="1800" dirty="0">
                <a:solidFill>
                  <a:schemeClr val="bg1"/>
                </a:solidFill>
                <a:latin typeface="Arial" pitchFamily="34" charset="0"/>
                <a:cs typeface="Arial" pitchFamily="34" charset="0"/>
              </a:rPr>
              <a:t>email@nelsonnygaard.com</a:t>
            </a:r>
          </a:p>
        </p:txBody>
      </p:sp>
    </p:spTree>
    <p:extLst>
      <p:ext uri="{BB962C8B-B14F-4D97-AF65-F5344CB8AC3E}">
        <p14:creationId xmlns:p14="http://schemas.microsoft.com/office/powerpoint/2010/main" val="29647076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609600"/>
          </a:xfrm>
        </p:spPr>
        <p:txBody>
          <a:bodyPr/>
          <a:lstStyle>
            <a:lvl1pPr>
              <a:defRPr>
                <a:solidFill>
                  <a:schemeClr val="tx1"/>
                </a:solidFill>
              </a:defRPr>
            </a:lvl1pPr>
          </a:lstStyle>
          <a:p>
            <a:r>
              <a:rPr lang="en-US"/>
              <a:t>Click to edit Master title style</a:t>
            </a:r>
          </a:p>
        </p:txBody>
      </p:sp>
      <p:sp>
        <p:nvSpPr>
          <p:cNvPr id="3" name="Text Placeholder 2"/>
          <p:cNvSpPr>
            <a:spLocks noGrp="1"/>
          </p:cNvSpPr>
          <p:nvPr>
            <p:ph type="body" sz="half" idx="1"/>
          </p:nvPr>
        </p:nvSpPr>
        <p:spPr>
          <a:xfrm>
            <a:off x="228600" y="1143000"/>
            <a:ext cx="4305300" cy="4953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143000"/>
            <a:ext cx="4305300" cy="4953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13828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152400"/>
            <a:ext cx="8229600" cy="762000"/>
          </a:xfrm>
          <a:prstGeom prst="rect">
            <a:avLst/>
          </a:prstGeom>
        </p:spPr>
        <p:txBody>
          <a:bodyPr>
            <a:normAutofit/>
          </a:bodyPr>
          <a:lstStyle>
            <a:lvl1pPr>
              <a:defRPr sz="2800" b="1">
                <a:solidFill>
                  <a:schemeClr val="tx1">
                    <a:lumMod val="75000"/>
                    <a:lumOff val="25000"/>
                  </a:schemeClr>
                </a:solidFill>
                <a:latin typeface="Arial" panose="020B0604020202020204" pitchFamily="34" charset="0"/>
                <a:cs typeface="Arial" pitchFamily="34" charset="0"/>
              </a:defRPr>
            </a:lvl1pPr>
          </a:lstStyle>
          <a:p>
            <a:r>
              <a:rPr lang="en-US" dirty="0"/>
              <a:t>Click to edit Master title style</a:t>
            </a:r>
          </a:p>
        </p:txBody>
      </p:sp>
      <p:cxnSp>
        <p:nvCxnSpPr>
          <p:cNvPr id="8" name="Straight Connector 7"/>
          <p:cNvCxnSpPr/>
          <p:nvPr userDrawn="1"/>
        </p:nvCxnSpPr>
        <p:spPr>
          <a:xfrm rot="10800000" flipV="1">
            <a:off x="533402" y="990599"/>
            <a:ext cx="8153398" cy="1"/>
          </a:xfrm>
          <a:prstGeom prst="line">
            <a:avLst/>
          </a:prstGeom>
          <a:ln w="22225" cmpd="sng">
            <a:gradFill flip="none" rotWithShape="1">
              <a:gsLst>
                <a:gs pos="0">
                  <a:schemeClr val="tx1">
                    <a:lumMod val="75000"/>
                    <a:lumOff val="25000"/>
                  </a:schemeClr>
                </a:gs>
                <a:gs pos="75000">
                  <a:srgbClr val="0078A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0" y="6400800"/>
            <a:ext cx="9144000" cy="457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NN Logo Horizontal Reverse.png"/>
          <p:cNvPicPr>
            <a:picLocks noChangeAspect="1"/>
          </p:cNvPicPr>
          <p:nvPr userDrawn="1"/>
        </p:nvPicPr>
        <p:blipFill>
          <a:blip r:embed="rId2" cstate="screen"/>
          <a:stretch>
            <a:fillRect/>
          </a:stretch>
        </p:blipFill>
        <p:spPr>
          <a:xfrm>
            <a:off x="7805653" y="6505432"/>
            <a:ext cx="804948" cy="222074"/>
          </a:xfrm>
          <a:prstGeom prst="rect">
            <a:avLst/>
          </a:prstGeom>
        </p:spPr>
      </p:pic>
      <p:sp>
        <p:nvSpPr>
          <p:cNvPr id="11" name="Slide Number Placeholder 5"/>
          <p:cNvSpPr>
            <a:spLocks noGrp="1"/>
          </p:cNvSpPr>
          <p:nvPr>
            <p:ph type="sldNum" sz="quarter" idx="12"/>
          </p:nvPr>
        </p:nvSpPr>
        <p:spPr>
          <a:xfrm>
            <a:off x="8610600" y="6448422"/>
            <a:ext cx="381000" cy="336550"/>
          </a:xfrm>
          <a:prstGeom prst="rect">
            <a:avLst/>
          </a:prstGeom>
          <a:noFill/>
        </p:spPr>
        <p:txBody>
          <a:bodyPr anchor="ctr"/>
          <a:lstStyle>
            <a:lvl1pPr algn="r">
              <a:defRPr sz="900">
                <a:solidFill>
                  <a:schemeClr val="bg1"/>
                </a:solidFill>
                <a:latin typeface="Georgia" pitchFamily="18" charset="0"/>
              </a:defRPr>
            </a:lvl1pPr>
          </a:lstStyle>
          <a:p>
            <a:pPr algn="ctr"/>
            <a:fld id="{0F5FE3CF-9BBE-41B5-82E0-58340BBFCF3A}" type="slidenum">
              <a:rPr lang="en-US" smtClean="0"/>
              <a:pPr algn="ctr"/>
              <a:t>‹#›</a:t>
            </a:fld>
            <a:endParaRPr lang="en-US" dirty="0"/>
          </a:p>
        </p:txBody>
      </p:sp>
    </p:spTree>
    <p:extLst>
      <p:ext uri="{BB962C8B-B14F-4D97-AF65-F5344CB8AC3E}">
        <p14:creationId xmlns:p14="http://schemas.microsoft.com/office/powerpoint/2010/main" val="15841640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685800"/>
          </a:xfrm>
        </p:spPr>
        <p:txBody>
          <a:bodyPr/>
          <a:lstStyle>
            <a:lvl1pPr>
              <a:defRPr>
                <a:solidFill>
                  <a:schemeClr val="tx1"/>
                </a:solidFill>
              </a:defRPr>
            </a:lvl1pPr>
          </a:lstStyle>
          <a:p>
            <a:r>
              <a:rPr lang="en-US"/>
              <a:t>Click to edit Master title style</a:t>
            </a:r>
          </a:p>
        </p:txBody>
      </p:sp>
      <p:sp>
        <p:nvSpPr>
          <p:cNvPr id="3" name="Text Placeholder 2"/>
          <p:cNvSpPr>
            <a:spLocks noGrp="1"/>
          </p:cNvSpPr>
          <p:nvPr>
            <p:ph type="body" sz="half" idx="1"/>
          </p:nvPr>
        </p:nvSpPr>
        <p:spPr>
          <a:xfrm>
            <a:off x="228600" y="1066800"/>
            <a:ext cx="2247900" cy="4953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2628900" y="1066800"/>
            <a:ext cx="2247900" cy="4953000"/>
          </a:xfrm>
        </p:spPr>
        <p:txBody>
          <a:bodyPr/>
          <a:lstStyle>
            <a:lvl1pPr>
              <a:defRPr>
                <a:solidFill>
                  <a:schemeClr val="tx1"/>
                </a:solidFill>
              </a:defRPr>
            </a:lvl1pPr>
          </a:lstStyle>
          <a:p>
            <a:pPr lvl="0"/>
            <a:endParaRPr lang="en-US" noProof="0"/>
          </a:p>
        </p:txBody>
      </p:sp>
    </p:spTree>
    <p:extLst>
      <p:ext uri="{BB962C8B-B14F-4D97-AF65-F5344CB8AC3E}">
        <p14:creationId xmlns:p14="http://schemas.microsoft.com/office/powerpoint/2010/main" val="405221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lvl1pPr>
              <a:defRPr sz="28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143000"/>
            <a:ext cx="4038600" cy="4983165"/>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43000"/>
            <a:ext cx="4038600" cy="4983165"/>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p:cNvSpPr>
            <a:spLocks noGrp="1"/>
          </p:cNvSpPr>
          <p:nvPr>
            <p:ph type="sldNum" sz="quarter" idx="12"/>
          </p:nvPr>
        </p:nvSpPr>
        <p:spPr>
          <a:xfrm>
            <a:off x="8610600" y="6448422"/>
            <a:ext cx="381000" cy="336550"/>
          </a:xfrm>
          <a:noFill/>
        </p:spPr>
        <p:txBody>
          <a:bodyPr anchor="ctr"/>
          <a:lstStyle>
            <a:lvl1pPr algn="r">
              <a:defRPr sz="900">
                <a:solidFill>
                  <a:schemeClr val="bg1"/>
                </a:solidFill>
                <a:latin typeface="Georgia" pitchFamily="18" charset="0"/>
              </a:defRPr>
            </a:lvl1pPr>
          </a:lstStyle>
          <a:p>
            <a:pPr algn="ctr"/>
            <a:fld id="{0F5FE3CF-9BBE-41B5-82E0-58340BBFCF3A}" type="slidenum">
              <a:rPr lang="en-US" smtClean="0"/>
              <a:pPr algn="ctr"/>
              <a:t>‹#›</a:t>
            </a:fld>
            <a:endParaRPr lang="en-US" dirty="0"/>
          </a:p>
        </p:txBody>
      </p:sp>
      <p:cxnSp>
        <p:nvCxnSpPr>
          <p:cNvPr id="11" name="Straight Connector 10"/>
          <p:cNvCxnSpPr/>
          <p:nvPr/>
        </p:nvCxnSpPr>
        <p:spPr>
          <a:xfrm rot="10800000" flipV="1">
            <a:off x="533402" y="990599"/>
            <a:ext cx="8153398" cy="1"/>
          </a:xfrm>
          <a:prstGeom prst="line">
            <a:avLst/>
          </a:prstGeom>
          <a:ln w="22225" cmpd="sng">
            <a:gradFill flip="none" rotWithShape="1">
              <a:gsLst>
                <a:gs pos="0">
                  <a:schemeClr val="tx1">
                    <a:lumMod val="75000"/>
                    <a:lumOff val="25000"/>
                  </a:schemeClr>
                </a:gs>
                <a:gs pos="75000">
                  <a:srgbClr val="0078AD"/>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13" name="Slide Number Placeholder 5"/>
          <p:cNvSpPr txBox="1">
            <a:spLocks/>
          </p:cNvSpPr>
          <p:nvPr/>
        </p:nvSpPr>
        <p:spPr>
          <a:xfrm>
            <a:off x="8610600" y="6448422"/>
            <a:ext cx="381000" cy="336550"/>
          </a:xfrm>
          <a:prstGeom prst="rect">
            <a:avLst/>
          </a:prstGeom>
          <a:noFill/>
        </p:spPr>
        <p:txBody>
          <a:bodyPr vert="horz" lIns="91440" tIns="45720" rIns="91440" bIns="45720" rtlCol="0" anchor="ctr"/>
          <a:lstStyle>
            <a:lvl1pPr algn="r">
              <a:defRPr sz="900">
                <a:solidFill>
                  <a:schemeClr val="bg1"/>
                </a:solidFill>
                <a:latin typeface="Gotham Book"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5FE3CF-9BBE-41B5-82E0-58340BBFCF3A}" type="slidenum">
              <a:rPr kumimoji="0" lang="en-US" sz="900" b="0" i="0" u="none" strike="noStrike" kern="1200" cap="none" spc="0" normalizeH="0" baseline="0" noProof="0" smtClean="0">
                <a:ln>
                  <a:noFill/>
                </a:ln>
                <a:solidFill>
                  <a:schemeClr val="bg1"/>
                </a:solidFill>
                <a:effectLst/>
                <a:uLnTx/>
                <a:uFillTx/>
                <a:latin typeface="Georgia" pitchFamily="18"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bg1"/>
              </a:solidFill>
              <a:effectLst/>
              <a:uLnTx/>
              <a:uFillTx/>
              <a:latin typeface="Georgia" pitchFamily="18" charset="0"/>
              <a:ea typeface="+mn-ea"/>
              <a:cs typeface="+mn-cs"/>
            </a:endParaRPr>
          </a:p>
        </p:txBody>
      </p:sp>
      <p:sp>
        <p:nvSpPr>
          <p:cNvPr id="2" name="Title 1"/>
          <p:cNvSpPr>
            <a:spLocks noGrp="1"/>
          </p:cNvSpPr>
          <p:nvPr>
            <p:ph type="title"/>
          </p:nvPr>
        </p:nvSpPr>
        <p:spPr>
          <a:xfrm>
            <a:off x="457200" y="152400"/>
            <a:ext cx="8229600" cy="762000"/>
          </a:xfrm>
        </p:spPr>
        <p:txBody>
          <a:bodyPr>
            <a:normAutofit/>
          </a:bodyPr>
          <a:lstStyle>
            <a:lvl1pPr>
              <a:defRPr sz="2800"/>
            </a:lvl1pPr>
          </a:lstStyle>
          <a:p>
            <a:r>
              <a:rPr lang="en-US"/>
              <a:t>Click to edit Master title style</a:t>
            </a:r>
            <a:endParaRPr lang="en-US" dirty="0"/>
          </a:p>
        </p:txBody>
      </p:sp>
      <p:sp>
        <p:nvSpPr>
          <p:cNvPr id="3" name="Text Placeholder 2"/>
          <p:cNvSpPr>
            <a:spLocks noGrp="1"/>
          </p:cNvSpPr>
          <p:nvPr>
            <p:ph type="body" idx="1"/>
          </p:nvPr>
        </p:nvSpPr>
        <p:spPr>
          <a:xfrm>
            <a:off x="457200" y="1143000"/>
            <a:ext cx="4040188" cy="639762"/>
          </a:xfrm>
        </p:spPr>
        <p:txBody>
          <a:bodyPr anchor="b">
            <a:noAutofit/>
          </a:bodyPr>
          <a:lstStyle>
            <a:lvl1pPr marL="0" indent="0">
              <a:buNone/>
              <a:defRPr sz="2000" b="1">
                <a:latin typeface="Tw Cen MT"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1" y="1905000"/>
            <a:ext cx="4040188" cy="422116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1143000"/>
            <a:ext cx="4041775" cy="639762"/>
          </a:xfrm>
        </p:spPr>
        <p:txBody>
          <a:bodyPr anchor="b">
            <a:noAutofit/>
          </a:bodyPr>
          <a:lstStyle>
            <a:lvl1pPr marL="0" indent="0">
              <a:buNone/>
              <a:defRPr sz="2000" b="1">
                <a:latin typeface="Tw Cen MT"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905000"/>
            <a:ext cx="4041775" cy="422116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16"/>
          <p:cNvCxnSpPr/>
          <p:nvPr/>
        </p:nvCxnSpPr>
        <p:spPr>
          <a:xfrm rot="10800000" flipV="1">
            <a:off x="533402" y="990599"/>
            <a:ext cx="8153398" cy="1"/>
          </a:xfrm>
          <a:prstGeom prst="line">
            <a:avLst/>
          </a:prstGeom>
          <a:ln w="22225" cmpd="sng">
            <a:gradFill flip="none" rotWithShape="1">
              <a:gsLst>
                <a:gs pos="0">
                  <a:schemeClr val="tx1">
                    <a:lumMod val="75000"/>
                    <a:lumOff val="25000"/>
                  </a:schemeClr>
                </a:gs>
                <a:gs pos="75000">
                  <a:srgbClr val="0078AD"/>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a:t>Click to edit Master title style</a:t>
            </a:r>
            <a:endParaRPr lang="en-US" dirty="0"/>
          </a:p>
        </p:txBody>
      </p:sp>
      <p:sp>
        <p:nvSpPr>
          <p:cNvPr id="13" name="Slide Number Placeholder 5"/>
          <p:cNvSpPr>
            <a:spLocks noGrp="1"/>
          </p:cNvSpPr>
          <p:nvPr>
            <p:ph type="sldNum" sz="quarter" idx="12"/>
          </p:nvPr>
        </p:nvSpPr>
        <p:spPr>
          <a:xfrm>
            <a:off x="8610600" y="6448422"/>
            <a:ext cx="381000" cy="336550"/>
          </a:xfrm>
          <a:noFill/>
        </p:spPr>
        <p:txBody>
          <a:bodyPr anchor="ctr"/>
          <a:lstStyle>
            <a:lvl1pPr algn="r">
              <a:defRPr sz="900">
                <a:solidFill>
                  <a:schemeClr val="bg1"/>
                </a:solidFill>
                <a:latin typeface="Georgia" pitchFamily="18" charset="0"/>
              </a:defRPr>
            </a:lvl1pPr>
          </a:lstStyle>
          <a:p>
            <a:pPr algn="ctr"/>
            <a:fld id="{0F5FE3CF-9BBE-41B5-82E0-58340BBFCF3A}" type="slidenum">
              <a:rPr lang="en-US" smtClean="0"/>
              <a:pPr algn="ctr"/>
              <a:t>‹#›</a:t>
            </a:fld>
            <a:endParaRPr lang="en-US" dirty="0"/>
          </a:p>
        </p:txBody>
      </p:sp>
      <p:cxnSp>
        <p:nvCxnSpPr>
          <p:cNvPr id="8" name="Straight Connector 7"/>
          <p:cNvCxnSpPr/>
          <p:nvPr/>
        </p:nvCxnSpPr>
        <p:spPr>
          <a:xfrm rot="10800000" flipV="1">
            <a:off x="533402" y="990599"/>
            <a:ext cx="8153398" cy="1"/>
          </a:xfrm>
          <a:prstGeom prst="line">
            <a:avLst/>
          </a:prstGeom>
          <a:ln w="22225" cmpd="sng">
            <a:gradFill flip="none" rotWithShape="1">
              <a:gsLst>
                <a:gs pos="0">
                  <a:schemeClr val="tx1">
                    <a:lumMod val="75000"/>
                    <a:lumOff val="25000"/>
                  </a:schemeClr>
                </a:gs>
                <a:gs pos="75000">
                  <a:srgbClr val="0078AD"/>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theme" Target="../theme/theme3.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ctr">
              <a:defRPr sz="1200">
                <a:solidFill>
                  <a:schemeClr val="bg1"/>
                </a:solidFill>
                <a:latin typeface="+mj-lt"/>
              </a:defRPr>
            </a:lvl1pPr>
          </a:lstStyle>
          <a:p>
            <a:fld id="{0F5FE3CF-9BBE-41B5-82E0-58340BBFCF3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70" r:id="rId5"/>
    <p:sldLayoutId id="2147483665" r:id="rId6"/>
    <p:sldLayoutId id="2147483673" r:id="rId7"/>
    <p:sldLayoutId id="2147483653" r:id="rId8"/>
    <p:sldLayoutId id="2147483654" r:id="rId9"/>
    <p:sldLayoutId id="2147483667" r:id="rId10"/>
    <p:sldLayoutId id="2147483655" r:id="rId11"/>
    <p:sldLayoutId id="2147483674" r:id="rId12"/>
    <p:sldLayoutId id="2147483672" r:id="rId13"/>
    <p:sldLayoutId id="2147483657" r:id="rId14"/>
    <p:sldLayoutId id="2147483663" r:id="rId15"/>
    <p:sldLayoutId id="2147483668" r:id="rId16"/>
    <p:sldLayoutId id="2147483680" r:id="rId17"/>
    <p:sldLayoutId id="2147483682" r:id="rId18"/>
    <p:sldLayoutId id="2147483687" r:id="rId19"/>
    <p:sldLayoutId id="2147483688" r:id="rId20"/>
    <p:sldLayoutId id="2147483702" r:id="rId21"/>
    <p:sldLayoutId id="2147483703" r:id="rId22"/>
    <p:sldLayoutId id="2147483704" r:id="rId23"/>
    <p:sldLayoutId id="2147483707" r:id="rId24"/>
    <p:sldLayoutId id="2147483713" r:id="rId25"/>
    <p:sldLayoutId id="2147483717" r:id="rId26"/>
    <p:sldLayoutId id="2147483719" r:id="rId27"/>
  </p:sldLayoutIdLst>
  <p:txStyles>
    <p:titleStyle>
      <a:lvl1pPr algn="l" defTabSz="914400" rtl="0" eaLnBrk="1" latinLnBrk="0" hangingPunct="1">
        <a:spcBef>
          <a:spcPct val="0"/>
        </a:spcBef>
        <a:buNone/>
        <a:defRPr sz="2800" b="1" kern="1200">
          <a:solidFill>
            <a:schemeClr val="bg1"/>
          </a:solidFill>
          <a:latin typeface="Tw Cen MT" pitchFamily="34" charset="0"/>
          <a:ea typeface="+mj-ea"/>
          <a:cs typeface="Arial" pitchFamily="34" charset="0"/>
        </a:defRPr>
      </a:lvl1pPr>
    </p:titleStyle>
    <p:bodyStyle>
      <a:lvl1pPr marL="342900" indent="-342900" algn="l" defTabSz="914400" rtl="0" eaLnBrk="1" latinLnBrk="0" hangingPunct="1">
        <a:spcBef>
          <a:spcPct val="20000"/>
        </a:spcBef>
        <a:buClr>
          <a:schemeClr val="bg1"/>
        </a:buClr>
        <a:buFont typeface="Wingdings" pitchFamily="2" charset="2"/>
        <a:buChar char="§"/>
        <a:defRPr sz="2800" kern="1200">
          <a:solidFill>
            <a:schemeClr val="bg1"/>
          </a:solidFill>
          <a:latin typeface="+mj-lt"/>
          <a:ea typeface="+mn-ea"/>
          <a:cs typeface="Arial" pitchFamily="34" charset="0"/>
        </a:defRPr>
      </a:lvl1pPr>
      <a:lvl2pPr marL="742950" indent="-285750" algn="l" defTabSz="914400" rtl="0" eaLnBrk="1" latinLnBrk="0" hangingPunct="1">
        <a:spcBef>
          <a:spcPct val="20000"/>
        </a:spcBef>
        <a:buClr>
          <a:schemeClr val="bg1"/>
        </a:buClr>
        <a:buFont typeface="Arial" pitchFamily="34" charset="0"/>
        <a:buChar char="–"/>
        <a:defRPr sz="2400" kern="1200">
          <a:solidFill>
            <a:schemeClr val="bg1"/>
          </a:solidFill>
          <a:latin typeface="+mj-lt"/>
          <a:ea typeface="+mn-ea"/>
          <a:cs typeface="Arial" pitchFamily="34" charset="0"/>
        </a:defRPr>
      </a:lvl2pPr>
      <a:lvl3pPr marL="1143000" indent="-228600" algn="l" defTabSz="914400" rtl="0" eaLnBrk="1" latinLnBrk="0" hangingPunct="1">
        <a:spcBef>
          <a:spcPct val="20000"/>
        </a:spcBef>
        <a:buClr>
          <a:schemeClr val="bg1"/>
        </a:buClr>
        <a:buFont typeface="Arial" pitchFamily="34" charset="0"/>
        <a:buChar char="•"/>
        <a:defRPr sz="2000" kern="1200">
          <a:solidFill>
            <a:schemeClr val="bg1"/>
          </a:solidFill>
          <a:latin typeface="+mj-lt"/>
          <a:ea typeface="+mn-ea"/>
          <a:cs typeface="Arial" pitchFamily="34" charset="0"/>
        </a:defRPr>
      </a:lvl3pPr>
      <a:lvl4pPr marL="1600200" indent="-228600" algn="l" defTabSz="914400" rtl="0" eaLnBrk="1" latinLnBrk="0" hangingPunct="1">
        <a:spcBef>
          <a:spcPct val="20000"/>
        </a:spcBef>
        <a:buClr>
          <a:schemeClr val="bg1"/>
        </a:buClr>
        <a:buFont typeface="Arial" pitchFamily="34" charset="0"/>
        <a:buChar char="–"/>
        <a:defRPr sz="1800" kern="1200">
          <a:solidFill>
            <a:schemeClr val="bg1"/>
          </a:solidFill>
          <a:latin typeface="+mj-lt"/>
          <a:ea typeface="+mn-ea"/>
          <a:cs typeface="Arial" pitchFamily="34" charset="0"/>
        </a:defRPr>
      </a:lvl4pPr>
      <a:lvl5pPr marL="2057400" indent="-228600" algn="l" defTabSz="914400" rtl="0" eaLnBrk="1" latinLnBrk="0" hangingPunct="1">
        <a:spcBef>
          <a:spcPct val="20000"/>
        </a:spcBef>
        <a:buClr>
          <a:schemeClr val="bg1"/>
        </a:buClr>
        <a:buFont typeface="Arial" pitchFamily="34" charset="0"/>
        <a:buChar char="»"/>
        <a:defRPr sz="1800" kern="1200">
          <a:solidFill>
            <a:schemeClr val="bg1"/>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ctr">
              <a:defRPr sz="1200">
                <a:solidFill>
                  <a:schemeClr val="bg1"/>
                </a:solidFill>
                <a:latin typeface="+mj-lt"/>
              </a:defRPr>
            </a:lvl1pPr>
          </a:lstStyle>
          <a:p>
            <a:fld id="{0F5FE3CF-9BBE-41B5-82E0-58340BBFCF3A}" type="slidenum">
              <a:rPr lang="en-US" smtClean="0"/>
              <a:pPr/>
              <a:t>‹#›</a:t>
            </a:fld>
            <a:endParaRPr lang="en-US" dirty="0"/>
          </a:p>
        </p:txBody>
      </p:sp>
    </p:spTree>
    <p:extLst>
      <p:ext uri="{BB962C8B-B14F-4D97-AF65-F5344CB8AC3E}">
        <p14:creationId xmlns:p14="http://schemas.microsoft.com/office/powerpoint/2010/main" val="335309617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9" r:id="rId17"/>
    <p:sldLayoutId id="2147483740" r:id="rId18"/>
    <p:sldLayoutId id="2147483741" r:id="rId19"/>
    <p:sldLayoutId id="2147483742" r:id="rId20"/>
    <p:sldLayoutId id="2147483743" r:id="rId21"/>
    <p:sldLayoutId id="2147483744" r:id="rId22"/>
  </p:sldLayoutIdLst>
  <p:txStyles>
    <p:titleStyle>
      <a:lvl1pPr algn="l" defTabSz="914400" rtl="0" eaLnBrk="1" latinLnBrk="0" hangingPunct="1">
        <a:spcBef>
          <a:spcPct val="0"/>
        </a:spcBef>
        <a:buNone/>
        <a:defRPr sz="2800" b="1" kern="1200">
          <a:solidFill>
            <a:schemeClr val="bg1"/>
          </a:solidFill>
          <a:latin typeface="Tw Cen MT" pitchFamily="34" charset="0"/>
          <a:ea typeface="+mj-ea"/>
          <a:cs typeface="Arial" pitchFamily="34" charset="0"/>
        </a:defRPr>
      </a:lvl1pPr>
    </p:titleStyle>
    <p:bodyStyle>
      <a:lvl1pPr marL="342900" indent="-342900" algn="l" defTabSz="914400" rtl="0" eaLnBrk="1" latinLnBrk="0" hangingPunct="1">
        <a:spcBef>
          <a:spcPct val="20000"/>
        </a:spcBef>
        <a:buClr>
          <a:schemeClr val="bg1"/>
        </a:buClr>
        <a:buFont typeface="Wingdings" pitchFamily="2" charset="2"/>
        <a:buChar char="§"/>
        <a:defRPr sz="2800" kern="1200">
          <a:solidFill>
            <a:schemeClr val="bg1"/>
          </a:solidFill>
          <a:latin typeface="+mj-lt"/>
          <a:ea typeface="+mn-ea"/>
          <a:cs typeface="Arial" pitchFamily="34" charset="0"/>
        </a:defRPr>
      </a:lvl1pPr>
      <a:lvl2pPr marL="742950" indent="-285750" algn="l" defTabSz="914400" rtl="0" eaLnBrk="1" latinLnBrk="0" hangingPunct="1">
        <a:spcBef>
          <a:spcPct val="20000"/>
        </a:spcBef>
        <a:buClr>
          <a:schemeClr val="bg1"/>
        </a:buClr>
        <a:buFont typeface="Arial" pitchFamily="34" charset="0"/>
        <a:buChar char="–"/>
        <a:defRPr sz="2400" kern="1200">
          <a:solidFill>
            <a:schemeClr val="bg1"/>
          </a:solidFill>
          <a:latin typeface="+mj-lt"/>
          <a:ea typeface="+mn-ea"/>
          <a:cs typeface="Arial" pitchFamily="34" charset="0"/>
        </a:defRPr>
      </a:lvl2pPr>
      <a:lvl3pPr marL="1143000" indent="-228600" algn="l" defTabSz="914400" rtl="0" eaLnBrk="1" latinLnBrk="0" hangingPunct="1">
        <a:spcBef>
          <a:spcPct val="20000"/>
        </a:spcBef>
        <a:buClr>
          <a:schemeClr val="bg1"/>
        </a:buClr>
        <a:buFont typeface="Arial" pitchFamily="34" charset="0"/>
        <a:buChar char="•"/>
        <a:defRPr sz="2000" kern="1200">
          <a:solidFill>
            <a:schemeClr val="bg1"/>
          </a:solidFill>
          <a:latin typeface="+mj-lt"/>
          <a:ea typeface="+mn-ea"/>
          <a:cs typeface="Arial" pitchFamily="34" charset="0"/>
        </a:defRPr>
      </a:lvl3pPr>
      <a:lvl4pPr marL="1600200" indent="-228600" algn="l" defTabSz="914400" rtl="0" eaLnBrk="1" latinLnBrk="0" hangingPunct="1">
        <a:spcBef>
          <a:spcPct val="20000"/>
        </a:spcBef>
        <a:buClr>
          <a:schemeClr val="bg1"/>
        </a:buClr>
        <a:buFont typeface="Arial" pitchFamily="34" charset="0"/>
        <a:buChar char="–"/>
        <a:defRPr sz="1800" kern="1200">
          <a:solidFill>
            <a:schemeClr val="bg1"/>
          </a:solidFill>
          <a:latin typeface="+mj-lt"/>
          <a:ea typeface="+mn-ea"/>
          <a:cs typeface="Arial" pitchFamily="34" charset="0"/>
        </a:defRPr>
      </a:lvl4pPr>
      <a:lvl5pPr marL="2057400" indent="-228600" algn="l" defTabSz="914400" rtl="0" eaLnBrk="1" latinLnBrk="0" hangingPunct="1">
        <a:spcBef>
          <a:spcPct val="20000"/>
        </a:spcBef>
        <a:buClr>
          <a:schemeClr val="bg1"/>
        </a:buClr>
        <a:buFont typeface="Arial" pitchFamily="34" charset="0"/>
        <a:buChar char="»"/>
        <a:defRPr sz="1800" kern="1200">
          <a:solidFill>
            <a:schemeClr val="bg1"/>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fld id="{0F5FE3CF-9BBE-41B5-82E0-58340BBFCF3A}" type="slidenum">
              <a:rPr lang="en-US" smtClean="0"/>
              <a:pPr/>
              <a:t>‹#›</a:t>
            </a:fld>
            <a:endParaRPr lang="en-US" dirty="0"/>
          </a:p>
        </p:txBody>
      </p:sp>
    </p:spTree>
    <p:extLst>
      <p:ext uri="{BB962C8B-B14F-4D97-AF65-F5344CB8AC3E}">
        <p14:creationId xmlns:p14="http://schemas.microsoft.com/office/powerpoint/2010/main" val="3538818401"/>
      </p:ext>
    </p:extLst>
  </p:cSld>
  <p:clrMap bg1="dk1" tx1="lt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Lst>
  <p:txStyles>
    <p:titleStyle>
      <a:lvl1pPr algn="l" defTabSz="914400" rtl="0" eaLnBrk="1" latinLnBrk="0" hangingPunct="1">
        <a:spcBef>
          <a:spcPct val="0"/>
        </a:spcBef>
        <a:buNone/>
        <a:defRPr sz="2800" b="1" kern="1200">
          <a:solidFill>
            <a:schemeClr val="bg1"/>
          </a:solidFill>
          <a:latin typeface="Arial" panose="020B0604020202020204" pitchFamily="34" charset="0"/>
          <a:ea typeface="+mj-ea"/>
          <a:cs typeface="Arial" pitchFamily="34" charset="0"/>
        </a:defRPr>
      </a:lvl1pPr>
    </p:titleStyle>
    <p:bodyStyle>
      <a:lvl1pPr marL="342900" indent="-342900" algn="l" defTabSz="914400" rtl="0" eaLnBrk="1" latinLnBrk="0" hangingPunct="1">
        <a:spcBef>
          <a:spcPct val="20000"/>
        </a:spcBef>
        <a:buClr>
          <a:schemeClr val="bg1"/>
        </a:buClr>
        <a:buFont typeface="Wingdings" pitchFamily="2" charset="2"/>
        <a:buChar char="§"/>
        <a:defRPr sz="2800" kern="1200">
          <a:solidFill>
            <a:schemeClr val="bg1"/>
          </a:solidFill>
          <a:latin typeface="Arial" panose="020B0604020202020204" pitchFamily="34" charset="0"/>
          <a:ea typeface="+mn-ea"/>
          <a:cs typeface="Arial" pitchFamily="34" charset="0"/>
        </a:defRPr>
      </a:lvl1pPr>
      <a:lvl2pPr marL="742950" indent="-285750" algn="l" defTabSz="914400" rtl="0" eaLnBrk="1" latinLnBrk="0" hangingPunct="1">
        <a:spcBef>
          <a:spcPct val="20000"/>
        </a:spcBef>
        <a:buClr>
          <a:schemeClr val="bg1"/>
        </a:buClr>
        <a:buFont typeface="Arial" pitchFamily="34" charset="0"/>
        <a:buChar char="–"/>
        <a:defRPr sz="2400" kern="1200">
          <a:solidFill>
            <a:schemeClr val="bg1"/>
          </a:solidFill>
          <a:latin typeface="Arial" panose="020B0604020202020204" pitchFamily="34" charset="0"/>
          <a:ea typeface="+mn-ea"/>
          <a:cs typeface="Arial" pitchFamily="34" charset="0"/>
        </a:defRPr>
      </a:lvl2pPr>
      <a:lvl3pPr marL="1143000" indent="-228600" algn="l" defTabSz="914400" rtl="0" eaLnBrk="1" latinLnBrk="0" hangingPunct="1">
        <a:spcBef>
          <a:spcPct val="20000"/>
        </a:spcBef>
        <a:buClr>
          <a:schemeClr val="bg1"/>
        </a:buClr>
        <a:buFont typeface="Arial" pitchFamily="34" charset="0"/>
        <a:buChar char="•"/>
        <a:defRPr sz="2000" kern="1200">
          <a:solidFill>
            <a:schemeClr val="bg1"/>
          </a:solidFill>
          <a:latin typeface="Arial" panose="020B0604020202020204" pitchFamily="34" charset="0"/>
          <a:ea typeface="+mn-ea"/>
          <a:cs typeface="Arial" pitchFamily="34" charset="0"/>
        </a:defRPr>
      </a:lvl3pPr>
      <a:lvl4pPr marL="1600200" indent="-228600" algn="l" defTabSz="914400" rtl="0" eaLnBrk="1" latinLnBrk="0" hangingPunct="1">
        <a:spcBef>
          <a:spcPct val="20000"/>
        </a:spcBef>
        <a:buClr>
          <a:schemeClr val="bg1"/>
        </a:buClr>
        <a:buFont typeface="Arial" pitchFamily="34" charset="0"/>
        <a:buChar char="–"/>
        <a:defRPr sz="1800" kern="1200">
          <a:solidFill>
            <a:schemeClr val="bg1"/>
          </a:solidFill>
          <a:latin typeface="Arial" panose="020B0604020202020204" pitchFamily="34" charset="0"/>
          <a:ea typeface="+mn-ea"/>
          <a:cs typeface="Arial" pitchFamily="34" charset="0"/>
        </a:defRPr>
      </a:lvl4pPr>
      <a:lvl5pPr marL="2057400" indent="-228600" algn="l" defTabSz="914400" rtl="0" eaLnBrk="1" latinLnBrk="0" hangingPunct="1">
        <a:spcBef>
          <a:spcPct val="20000"/>
        </a:spcBef>
        <a:buClr>
          <a:schemeClr val="bg1"/>
        </a:buClr>
        <a:buFont typeface="Arial" pitchFamily="34" charset="0"/>
        <a:buChar char="»"/>
        <a:defRPr sz="1800" kern="1200">
          <a:solidFill>
            <a:schemeClr val="bg1"/>
          </a:solidFill>
          <a:latin typeface="Arial" panose="020B0604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53.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53.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31.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hyperlink" Target="http://abc7news.com/traffic/curbside-drop-off-pick-up-at-sfo-will-cost-more-for-lyft-uber-riders/3461564/" TargetMode="External"/><Relationship Id="rId4" Type="http://schemas.openxmlformats.org/officeDocument/2006/relationships/hyperlink" Target="https://www.sfchronicle.com/business/article/SFO-redirects-Uber-Lyft-pickups-to-ease-gridlock-13941761.php"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hyperlink" Target="https://www.sfgate.com/travel/article/Uber-Lyft-fees-to-increase-at-SFO-13026867.php" TargetMode="External"/><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1.jpg"/></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s://archive.sfcta.org/sites/default/files/content/Planning/TNCs/TNCs_Congestion_Report_181015_Final.pdf" TargetMode="External"/><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3143250" y="857250"/>
            <a:ext cx="6858000" cy="5143500"/>
          </a:xfrm>
          <a:prstGeom prst="rect">
            <a:avLst/>
          </a:prstGeom>
          <a:noFill/>
        </p:spPr>
      </p:pic>
      <p:sp>
        <p:nvSpPr>
          <p:cNvPr id="2" name="Title 1"/>
          <p:cNvSpPr>
            <a:spLocks noGrp="1"/>
          </p:cNvSpPr>
          <p:nvPr>
            <p:ph type="ctrTitle"/>
          </p:nvPr>
        </p:nvSpPr>
        <p:spPr>
          <a:xfrm>
            <a:off x="381000" y="762000"/>
            <a:ext cx="3276600" cy="2057400"/>
          </a:xfrm>
        </p:spPr>
        <p:txBody>
          <a:bodyPr>
            <a:noAutofit/>
          </a:bodyPr>
          <a:lstStyle/>
          <a:p>
            <a:r>
              <a:rPr lang="en-US" dirty="0"/>
              <a:t>Harnessing Self-Driving Vehicles</a:t>
            </a:r>
            <a:endParaRPr lang="en-US" sz="4000" b="1" dirty="0"/>
          </a:p>
        </p:txBody>
      </p:sp>
      <p:sp>
        <p:nvSpPr>
          <p:cNvPr id="3" name="Text Placeholder 2"/>
          <p:cNvSpPr>
            <a:spLocks noGrp="1"/>
          </p:cNvSpPr>
          <p:nvPr>
            <p:ph type="subTitle" idx="1"/>
          </p:nvPr>
        </p:nvSpPr>
        <p:spPr>
          <a:xfrm>
            <a:off x="381000" y="2895600"/>
            <a:ext cx="3200400" cy="2057400"/>
          </a:xfrm>
        </p:spPr>
        <p:txBody>
          <a:bodyPr>
            <a:normAutofit/>
          </a:bodyPr>
          <a:lstStyle/>
          <a:p>
            <a:r>
              <a:rPr lang="en-US" sz="2400" b="1" dirty="0">
                <a:solidFill>
                  <a:schemeClr val="bg1"/>
                </a:solidFill>
              </a:rPr>
              <a:t>Actions to Take Today for Better Cities Tomorrow</a:t>
            </a:r>
          </a:p>
        </p:txBody>
      </p:sp>
      <p:sp>
        <p:nvSpPr>
          <p:cNvPr id="5" name="Subtitle 2"/>
          <p:cNvSpPr txBox="1">
            <a:spLocks/>
          </p:cNvSpPr>
          <p:nvPr/>
        </p:nvSpPr>
        <p:spPr>
          <a:xfrm>
            <a:off x="76200" y="4876800"/>
            <a:ext cx="3657600" cy="1524000"/>
          </a:xfrm>
          <a:prstGeom prst="rect">
            <a:avLst/>
          </a:prstGeom>
          <a:noFill/>
        </p:spPr>
        <p:txBody>
          <a:bodyPr vert="horz" lIns="91440" tIns="45720" rIns="91440" bIns="45720" rtlCol="0">
            <a:normAutofit/>
          </a:bodyPr>
          <a:lstStyle>
            <a:lvl1pPr marL="0" indent="0" algn="l">
              <a:buNone/>
              <a:defRPr sz="2400" b="1">
                <a:solidFill>
                  <a:schemeClr val="tx1">
                    <a:lumMod val="65000"/>
                    <a:lumOff val="35000"/>
                  </a:schemeClr>
                </a:solidFill>
                <a:latin typeface="Tw Cen MT"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914400" rtl="0" eaLnBrk="1" fontAlgn="auto" latinLnBrk="0" hangingPunct="1">
              <a:lnSpc>
                <a:spcPct val="100000"/>
              </a:lnSpc>
              <a:spcBef>
                <a:spcPct val="20000"/>
              </a:spcBef>
              <a:spcAft>
                <a:spcPts val="0"/>
              </a:spcAft>
              <a:buClr>
                <a:schemeClr val="accent2"/>
              </a:buClr>
              <a:buSzTx/>
              <a:buFont typeface="Wingdings" pitchFamily="2" charset="2"/>
              <a:buNone/>
              <a:tabLst/>
              <a:defRPr/>
            </a:pPr>
            <a:r>
              <a:rPr kumimoji="0" lang="en-US" sz="2000" b="1" i="0" u="none" strike="noStrike" kern="1200" cap="none" spc="0" normalizeH="0" baseline="0" noProof="0" dirty="0">
                <a:ln>
                  <a:noFill/>
                </a:ln>
                <a:solidFill>
                  <a:schemeClr val="bg1"/>
                </a:solidFill>
                <a:effectLst/>
                <a:uLnTx/>
                <a:uFillTx/>
                <a:latin typeface="Tw Cen MT" pitchFamily="34" charset="0"/>
                <a:ea typeface="+mn-ea"/>
                <a:cs typeface="Arial" pitchFamily="34" charset="0"/>
              </a:rPr>
              <a:t>Presented by Patrick</a:t>
            </a:r>
            <a:r>
              <a:rPr kumimoji="0" lang="en-US" sz="2000" b="1" i="0" u="none" strike="noStrike" kern="1200" cap="none" spc="0" normalizeH="0" noProof="0" dirty="0">
                <a:ln>
                  <a:noFill/>
                </a:ln>
                <a:solidFill>
                  <a:schemeClr val="bg1"/>
                </a:solidFill>
                <a:effectLst/>
                <a:uLnTx/>
                <a:uFillTx/>
                <a:latin typeface="Tw Cen MT" pitchFamily="34" charset="0"/>
                <a:ea typeface="+mn-ea"/>
                <a:cs typeface="Arial" pitchFamily="34" charset="0"/>
              </a:rPr>
              <a:t> Siegman</a:t>
            </a:r>
          </a:p>
          <a:p>
            <a:pPr lvl="0" algn="r">
              <a:spcBef>
                <a:spcPct val="20000"/>
              </a:spcBef>
              <a:buClr>
                <a:schemeClr val="accent2"/>
              </a:buClr>
              <a:defRPr/>
            </a:pPr>
            <a:r>
              <a:rPr lang="en-US" sz="1800" dirty="0">
                <a:solidFill>
                  <a:schemeClr val="bg1"/>
                </a:solidFill>
              </a:rPr>
              <a:t>AVs &amp; Route 30A Workshop</a:t>
            </a:r>
          </a:p>
          <a:p>
            <a:pPr lvl="0" algn="r">
              <a:spcBef>
                <a:spcPct val="20000"/>
              </a:spcBef>
              <a:buClr>
                <a:schemeClr val="accent2"/>
              </a:buClr>
              <a:defRPr/>
            </a:pPr>
            <a:r>
              <a:rPr lang="en-US" sz="1800" baseline="0" dirty="0">
                <a:solidFill>
                  <a:schemeClr val="bg1"/>
                </a:solidFill>
              </a:rPr>
              <a:t>Seaside, Florida</a:t>
            </a:r>
          </a:p>
          <a:p>
            <a:pPr marL="0" marR="0" lvl="0" indent="0" algn="r" defTabSz="914400" rtl="0" eaLnBrk="1" fontAlgn="auto" latinLnBrk="0" hangingPunct="1">
              <a:lnSpc>
                <a:spcPct val="100000"/>
              </a:lnSpc>
              <a:spcBef>
                <a:spcPct val="20000"/>
              </a:spcBef>
              <a:spcAft>
                <a:spcPts val="0"/>
              </a:spcAft>
              <a:buClr>
                <a:schemeClr val="accent2"/>
              </a:buClr>
              <a:buSzTx/>
              <a:buFont typeface="Wingdings" pitchFamily="2" charset="2"/>
              <a:buNone/>
              <a:tabLst/>
              <a:defRPr/>
            </a:pPr>
            <a:r>
              <a:rPr kumimoji="0" lang="en-US" sz="1800" b="1" i="0" u="none" strike="noStrike" kern="1200" cap="none" spc="0" normalizeH="0" baseline="0" noProof="0" dirty="0">
                <a:ln>
                  <a:noFill/>
                </a:ln>
                <a:solidFill>
                  <a:schemeClr val="bg1"/>
                </a:solidFill>
                <a:effectLst/>
                <a:uLnTx/>
                <a:uFillTx/>
                <a:latin typeface="Tw Cen MT" pitchFamily="34" charset="0"/>
                <a:ea typeface="+mn-ea"/>
                <a:cs typeface="Arial" pitchFamily="34" charset="0"/>
              </a:rPr>
              <a:t>February 6, 2020</a:t>
            </a:r>
          </a:p>
        </p:txBody>
      </p:sp>
    </p:spTree>
    <p:extLst>
      <p:ext uri="{BB962C8B-B14F-4D97-AF65-F5344CB8AC3E}">
        <p14:creationId xmlns:p14="http://schemas.microsoft.com/office/powerpoint/2010/main" val="2294748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F9ED3-2C79-4A00-A1D0-CBDB1C03DB04}"/>
              </a:ext>
            </a:extLst>
          </p:cNvPr>
          <p:cNvSpPr>
            <a:spLocks noGrp="1"/>
          </p:cNvSpPr>
          <p:nvPr>
            <p:ph type="title"/>
          </p:nvPr>
        </p:nvSpPr>
        <p:spPr>
          <a:xfrm>
            <a:off x="438150" y="152400"/>
            <a:ext cx="8248650" cy="857250"/>
          </a:xfrm>
          <a:noFill/>
        </p:spPr>
        <p:txBody>
          <a:bodyPr>
            <a:normAutofit fontScale="90000"/>
          </a:bodyPr>
          <a:lstStyle/>
          <a:p>
            <a:r>
              <a:rPr lang="en-US" dirty="0"/>
              <a:t>2017: EasyMile self-driving shuttles began shuttling passengers to Dallas Cowboys games in Arlington, Texas</a:t>
            </a:r>
          </a:p>
        </p:txBody>
      </p:sp>
      <p:pic>
        <p:nvPicPr>
          <p:cNvPr id="6" name="Content Placeholder 5">
            <a:extLst>
              <a:ext uri="{FF2B5EF4-FFF2-40B4-BE49-F238E27FC236}">
                <a16:creationId xmlns:a16="http://schemas.microsoft.com/office/drawing/2014/main" id="{8D786E7C-F8CD-457A-9B7C-3D61355118B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56" y="1104900"/>
            <a:ext cx="9144000" cy="5143500"/>
          </a:xfrm>
        </p:spPr>
      </p:pic>
      <p:sp>
        <p:nvSpPr>
          <p:cNvPr id="4" name="Slide Number Placeholder 3">
            <a:extLst>
              <a:ext uri="{FF2B5EF4-FFF2-40B4-BE49-F238E27FC236}">
                <a16:creationId xmlns:a16="http://schemas.microsoft.com/office/drawing/2014/main" id="{74C95045-5367-4B05-A963-71DABA0CAEE1}"/>
              </a:ext>
            </a:extLst>
          </p:cNvPr>
          <p:cNvSpPr>
            <a:spLocks noGrp="1"/>
          </p:cNvSpPr>
          <p:nvPr>
            <p:ph type="sldNum" sz="quarter" idx="12"/>
          </p:nvPr>
        </p:nvSpPr>
        <p:spPr/>
        <p:txBody>
          <a:bodyPr/>
          <a:lstStyle/>
          <a:p>
            <a:pPr algn="ctr"/>
            <a:fld id="{0F5FE3CF-9BBE-41B5-82E0-58340BBFCF3A}" type="slidenum">
              <a:rPr lang="en-US" smtClean="0"/>
              <a:pPr algn="ctr"/>
              <a:t>10</a:t>
            </a:fld>
            <a:endParaRPr lang="en-US" dirty="0"/>
          </a:p>
        </p:txBody>
      </p:sp>
    </p:spTree>
    <p:extLst>
      <p:ext uri="{BB962C8B-B14F-4D97-AF65-F5344CB8AC3E}">
        <p14:creationId xmlns:p14="http://schemas.microsoft.com/office/powerpoint/2010/main" val="1521266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BB5743-4DD7-4384-8613-95C2EDEAF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5440"/>
            <a:ext cx="9144000" cy="6093619"/>
          </a:xfrm>
          <a:prstGeom prst="rect">
            <a:avLst/>
          </a:prstGeom>
        </p:spPr>
      </p:pic>
      <p:sp>
        <p:nvSpPr>
          <p:cNvPr id="2" name="Title 1">
            <a:extLst>
              <a:ext uri="{FF2B5EF4-FFF2-40B4-BE49-F238E27FC236}">
                <a16:creationId xmlns:a16="http://schemas.microsoft.com/office/drawing/2014/main" id="{C9FF9ED3-2C79-4A00-A1D0-CBDB1C03DB04}"/>
              </a:ext>
            </a:extLst>
          </p:cNvPr>
          <p:cNvSpPr>
            <a:spLocks noGrp="1"/>
          </p:cNvSpPr>
          <p:nvPr>
            <p:ph type="title"/>
          </p:nvPr>
        </p:nvSpPr>
        <p:spPr>
          <a:xfrm>
            <a:off x="230909" y="152400"/>
            <a:ext cx="8760691" cy="762000"/>
          </a:xfrm>
        </p:spPr>
        <p:txBody>
          <a:bodyPr>
            <a:normAutofit fontScale="90000"/>
          </a:bodyPr>
          <a:lstStyle/>
          <a:p>
            <a:r>
              <a:rPr lang="en-US" dirty="0"/>
              <a:t>2017: Waymo self-driving vehicles, with no one in the driver’s seat, began operating on public streets in Chandler, AZ</a:t>
            </a:r>
          </a:p>
        </p:txBody>
      </p:sp>
      <p:sp>
        <p:nvSpPr>
          <p:cNvPr id="3" name="Content Placeholder 2">
            <a:extLst>
              <a:ext uri="{FF2B5EF4-FFF2-40B4-BE49-F238E27FC236}">
                <a16:creationId xmlns:a16="http://schemas.microsoft.com/office/drawing/2014/main" id="{ECE17A4F-FE92-4920-9549-0873B4224AA8}"/>
              </a:ext>
            </a:extLst>
          </p:cNvPr>
          <p:cNvSpPr>
            <a:spLocks noGrp="1"/>
          </p:cNvSpPr>
          <p:nvPr>
            <p:ph idx="1"/>
          </p:nvPr>
        </p:nvSpPr>
        <p:spPr>
          <a:xfrm>
            <a:off x="457200" y="6070601"/>
            <a:ext cx="8229600" cy="888999"/>
          </a:xfrm>
        </p:spPr>
        <p:txBody>
          <a:bodyPr>
            <a:normAutofit lnSpcReduction="10000"/>
          </a:bodyPr>
          <a:lstStyle/>
          <a:p>
            <a:pPr marL="0" indent="0" algn="ctr">
              <a:buNone/>
            </a:pPr>
            <a:r>
              <a:rPr lang="en-US" dirty="0"/>
              <a:t>2019: Waymo launched a limited self-driving taxi service,</a:t>
            </a:r>
          </a:p>
          <a:p>
            <a:pPr marL="0" indent="0" algn="ctr">
              <a:buNone/>
            </a:pPr>
            <a:r>
              <a:rPr lang="en-US" dirty="0"/>
              <a:t>with no backup driver, in Chandler &amp; Phoenix.</a:t>
            </a:r>
          </a:p>
        </p:txBody>
      </p:sp>
      <p:sp>
        <p:nvSpPr>
          <p:cNvPr id="4" name="Slide Number Placeholder 3">
            <a:extLst>
              <a:ext uri="{FF2B5EF4-FFF2-40B4-BE49-F238E27FC236}">
                <a16:creationId xmlns:a16="http://schemas.microsoft.com/office/drawing/2014/main" id="{74C95045-5367-4B05-A963-71DABA0CAEE1}"/>
              </a:ext>
            </a:extLst>
          </p:cNvPr>
          <p:cNvSpPr>
            <a:spLocks noGrp="1"/>
          </p:cNvSpPr>
          <p:nvPr>
            <p:ph type="sldNum" sz="quarter" idx="12"/>
          </p:nvPr>
        </p:nvSpPr>
        <p:spPr/>
        <p:txBody>
          <a:bodyPr/>
          <a:lstStyle/>
          <a:p>
            <a:pPr algn="ctr"/>
            <a:fld id="{0F5FE3CF-9BBE-41B5-82E0-58340BBFCF3A}" type="slidenum">
              <a:rPr lang="en-US" smtClean="0"/>
              <a:pPr algn="ctr"/>
              <a:t>11</a:t>
            </a:fld>
            <a:endParaRPr lang="en-US" dirty="0"/>
          </a:p>
        </p:txBody>
      </p:sp>
    </p:spTree>
    <p:extLst>
      <p:ext uri="{BB962C8B-B14F-4D97-AF65-F5344CB8AC3E}">
        <p14:creationId xmlns:p14="http://schemas.microsoft.com/office/powerpoint/2010/main" val="2270331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a:extLst>
              <a:ext uri="{FF2B5EF4-FFF2-40B4-BE49-F238E27FC236}">
                <a16:creationId xmlns:a16="http://schemas.microsoft.com/office/drawing/2014/main" id="{3F2EE6B0-9E12-4D8B-B711-8B061F0F2B3E}"/>
              </a:ext>
            </a:extLst>
          </p:cNvPr>
          <p:cNvPicPr>
            <a:picLocks noChangeAspect="1"/>
          </p:cNvPicPr>
          <p:nvPr/>
        </p:nvPicPr>
        <p:blipFill>
          <a:blip r:embed="rId3">
            <a:extLst>
              <a:ext uri="{28A0092B-C50C-407E-A947-70E740481C1C}">
                <a14:useLocalDpi xmlns:a14="http://schemas.microsoft.com/office/drawing/2010/main" val="0"/>
              </a:ext>
            </a:extLst>
          </a:blip>
          <a:srcRect l="9094" r="6860"/>
          <a:stretch>
            <a:fillRect/>
          </a:stretch>
        </p:blipFill>
        <p:spPr bwMode="auto">
          <a:xfrm>
            <a:off x="562974" y="1242159"/>
            <a:ext cx="3294529" cy="2612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4">
            <a:extLst>
              <a:ext uri="{FF2B5EF4-FFF2-40B4-BE49-F238E27FC236}">
                <a16:creationId xmlns:a16="http://schemas.microsoft.com/office/drawing/2014/main" id="{E8D86773-67BE-4319-B5E7-4352CD4EF9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8209" y="3839108"/>
            <a:ext cx="903475" cy="640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5">
            <a:extLst>
              <a:ext uri="{FF2B5EF4-FFF2-40B4-BE49-F238E27FC236}">
                <a16:creationId xmlns:a16="http://schemas.microsoft.com/office/drawing/2014/main" id="{292829B7-CBD7-4C74-AD4F-6341FA61F1AF}"/>
              </a:ext>
            </a:extLst>
          </p:cNvPr>
          <p:cNvPicPr>
            <a:picLocks noChangeAspect="1"/>
          </p:cNvPicPr>
          <p:nvPr/>
        </p:nvPicPr>
        <p:blipFill>
          <a:blip r:embed="rId5" cstate="print">
            <a:extLst>
              <a:ext uri="{28A0092B-C50C-407E-A947-70E740481C1C}">
                <a14:useLocalDpi xmlns:a14="http://schemas.microsoft.com/office/drawing/2010/main" val="0"/>
              </a:ext>
            </a:extLst>
          </a:blip>
          <a:srcRect l="27737" t="27736" r="27921" b="27921"/>
          <a:stretch>
            <a:fillRect/>
          </a:stretch>
        </p:blipFill>
        <p:spPr bwMode="auto">
          <a:xfrm>
            <a:off x="7516224" y="4790208"/>
            <a:ext cx="875460" cy="87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6">
            <a:extLst>
              <a:ext uri="{FF2B5EF4-FFF2-40B4-BE49-F238E27FC236}">
                <a16:creationId xmlns:a16="http://schemas.microsoft.com/office/drawing/2014/main" id="{2635BCBC-E70B-4A53-9AC5-48E2C173496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6224" y="5978031"/>
            <a:ext cx="1060357" cy="53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7">
            <a:extLst>
              <a:ext uri="{FF2B5EF4-FFF2-40B4-BE49-F238E27FC236}">
                <a16:creationId xmlns:a16="http://schemas.microsoft.com/office/drawing/2014/main" id="{BE892D58-2DFD-4DAD-8A96-0352448974A9}"/>
              </a:ext>
            </a:extLst>
          </p:cNvPr>
          <p:cNvPicPr>
            <a:picLocks noChangeAspect="1"/>
          </p:cNvPicPr>
          <p:nvPr/>
        </p:nvPicPr>
        <p:blipFill>
          <a:blip r:embed="rId7">
            <a:extLst>
              <a:ext uri="{28A0092B-C50C-407E-A947-70E740481C1C}">
                <a14:useLocalDpi xmlns:a14="http://schemas.microsoft.com/office/drawing/2010/main" val="0"/>
              </a:ext>
            </a:extLst>
          </a:blip>
          <a:srcRect r="7547"/>
          <a:stretch>
            <a:fillRect/>
          </a:stretch>
        </p:blipFill>
        <p:spPr bwMode="auto">
          <a:xfrm>
            <a:off x="562974" y="4182289"/>
            <a:ext cx="3294529" cy="23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8">
            <a:extLst>
              <a:ext uri="{FF2B5EF4-FFF2-40B4-BE49-F238E27FC236}">
                <a16:creationId xmlns:a16="http://schemas.microsoft.com/office/drawing/2014/main" id="{FF236891-112B-4455-9D08-3165D3CEF296}"/>
              </a:ext>
            </a:extLst>
          </p:cNvPr>
          <p:cNvPicPr>
            <a:picLocks noChangeAspect="1"/>
          </p:cNvPicPr>
          <p:nvPr/>
        </p:nvPicPr>
        <p:blipFill>
          <a:blip r:embed="rId8" cstate="print">
            <a:extLst>
              <a:ext uri="{28A0092B-C50C-407E-A947-70E740481C1C}">
                <a14:useLocalDpi xmlns:a14="http://schemas.microsoft.com/office/drawing/2010/main" val="0"/>
              </a:ext>
            </a:extLst>
          </a:blip>
          <a:srcRect l="3236" r="20145" b="4681"/>
          <a:stretch>
            <a:fillRect/>
          </a:stretch>
        </p:blipFill>
        <p:spPr bwMode="auto">
          <a:xfrm>
            <a:off x="3924738" y="3778877"/>
            <a:ext cx="3361765"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F8FF00D-052D-4264-992C-DA68A26D9318}"/>
              </a:ext>
            </a:extLst>
          </p:cNvPr>
          <p:cNvSpPr>
            <a:spLocks noGrp="1"/>
          </p:cNvSpPr>
          <p:nvPr>
            <p:ph type="title"/>
          </p:nvPr>
        </p:nvSpPr>
        <p:spPr/>
        <p:txBody>
          <a:bodyPr>
            <a:normAutofit/>
          </a:bodyPr>
          <a:lstStyle/>
          <a:p>
            <a:r>
              <a:rPr lang="en-US" sz="2400" dirty="0"/>
              <a:t>Ridehailing &amp; self-driving vehicles are cutting parking demand</a:t>
            </a:r>
          </a:p>
        </p:txBody>
      </p:sp>
      <p:sp>
        <p:nvSpPr>
          <p:cNvPr id="3" name="Content Placeholder 2">
            <a:extLst>
              <a:ext uri="{FF2B5EF4-FFF2-40B4-BE49-F238E27FC236}">
                <a16:creationId xmlns:a16="http://schemas.microsoft.com/office/drawing/2014/main" id="{AFBD1D99-EC6D-48B2-A52E-0C1B0010FDD0}"/>
              </a:ext>
            </a:extLst>
          </p:cNvPr>
          <p:cNvSpPr>
            <a:spLocks noGrp="1"/>
          </p:cNvSpPr>
          <p:nvPr>
            <p:ph idx="1"/>
          </p:nvPr>
        </p:nvSpPr>
        <p:spPr>
          <a:xfrm>
            <a:off x="3924738" y="1219201"/>
            <a:ext cx="4921624" cy="2934557"/>
          </a:xfrm>
        </p:spPr>
        <p:txBody>
          <a:bodyPr/>
          <a:lstStyle/>
          <a:p>
            <a:r>
              <a:rPr lang="en-US" dirty="0"/>
              <a:t>About 80% of the cost of transit is the driver. </a:t>
            </a:r>
          </a:p>
          <a:p>
            <a:r>
              <a:rPr lang="en-US" dirty="0"/>
              <a:t>Self-driving vehicles will cause the cost of transit &amp; taxis to plummet.</a:t>
            </a:r>
          </a:p>
          <a:p>
            <a:r>
              <a:rPr lang="en-US" dirty="0"/>
              <a:t>No comparable breakthrough in parking costs is foreseen.</a:t>
            </a:r>
          </a:p>
          <a:p>
            <a:endParaRPr lang="en-US" dirty="0"/>
          </a:p>
        </p:txBody>
      </p:sp>
    </p:spTree>
    <p:extLst>
      <p:ext uri="{BB962C8B-B14F-4D97-AF65-F5344CB8AC3E}">
        <p14:creationId xmlns:p14="http://schemas.microsoft.com/office/powerpoint/2010/main" val="1844585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532" y="977900"/>
            <a:ext cx="8837840" cy="410544"/>
          </a:xfrm>
          <a:prstGeom prst="rect">
            <a:avLst/>
          </a:prstGeom>
          <a:solidFill>
            <a:srgbClr val="006699"/>
          </a:solidFill>
        </p:spPr>
        <p:txBody>
          <a:bodyPr wrap="square" lIns="63674" tIns="31837" rIns="63674" bIns="31837" rtlCol="0">
            <a:spAutoFit/>
          </a:bodyPr>
          <a:lstStyle/>
          <a:p>
            <a:pPr defTabSz="685800">
              <a:defRPr/>
            </a:pPr>
            <a:endParaRPr lang="en-US" sz="2250" b="1" dirty="0">
              <a:solidFill>
                <a:prstClr val="white"/>
              </a:solidFill>
              <a:latin typeface="Tw Cen MT" panose="020B0602020104020603" pitchFamily="34" charset="0"/>
              <a:cs typeface="Arial" pitchFamily="34" charset="0"/>
            </a:endParaRPr>
          </a:p>
        </p:txBody>
      </p:sp>
      <p:sp>
        <p:nvSpPr>
          <p:cNvPr id="5" name="Rectangle 4"/>
          <p:cNvSpPr/>
          <p:nvPr/>
        </p:nvSpPr>
        <p:spPr>
          <a:xfrm>
            <a:off x="175532" y="1394793"/>
            <a:ext cx="8837840" cy="433494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Tw Cen MT" panose="020B0602020104020603" pitchFamily="34" charset="0"/>
            </a:endParaRPr>
          </a:p>
        </p:txBody>
      </p:sp>
      <p:sp>
        <p:nvSpPr>
          <p:cNvPr id="10" name="Content Placeholder 2"/>
          <p:cNvSpPr txBox="1">
            <a:spLocks/>
          </p:cNvSpPr>
          <p:nvPr/>
        </p:nvSpPr>
        <p:spPr>
          <a:xfrm>
            <a:off x="304802" y="1676400"/>
            <a:ext cx="8500871" cy="4038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1pPr>
            <a:lvl2pPr marL="742950" indent="-28575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848990">
              <a:lnSpc>
                <a:spcPts val="2000"/>
              </a:lnSpc>
              <a:spcBef>
                <a:spcPts val="1200"/>
              </a:spcBef>
              <a:spcAft>
                <a:spcPts val="1200"/>
              </a:spcAft>
              <a:buClr>
                <a:srgbClr val="5B9BD5"/>
              </a:buClr>
              <a:buNone/>
              <a:defRPr/>
            </a:pPr>
            <a:r>
              <a:rPr lang="en-US" sz="2400" b="1" dirty="0">
                <a:solidFill>
                  <a:srgbClr val="5B9BD5">
                    <a:lumMod val="75000"/>
                  </a:srgbClr>
                </a:solidFill>
                <a:latin typeface="Tw Cen MT" panose="020B0602020104020603" pitchFamily="34" charset="0"/>
                <a:ea typeface="Times New Roman" panose="02020603050405020304" pitchFamily="18" charset="0"/>
                <a:cs typeface="Arial" panose="020B0604020202020204" pitchFamily="34" charset="0"/>
              </a:rPr>
              <a:t>EFFECT ON PARKING DEMAND?</a:t>
            </a:r>
          </a:p>
          <a:p>
            <a:pPr marL="0" indent="0">
              <a:buClr>
                <a:srgbClr val="5B9BD5"/>
              </a:buClr>
              <a:buNone/>
              <a:defRPr/>
            </a:pPr>
            <a:r>
              <a:rPr lang="en-US" sz="2400" dirty="0">
                <a:solidFill>
                  <a:srgbClr val="44546A"/>
                </a:solidFill>
                <a:latin typeface="Tw Cen MT" panose="020B0602020104020603" pitchFamily="34" charset="0"/>
                <a:cs typeface="Arial" panose="020B0604020202020204" pitchFamily="34" charset="0"/>
              </a:rPr>
              <a:t> </a:t>
            </a:r>
          </a:p>
        </p:txBody>
      </p:sp>
      <p:graphicFrame>
        <p:nvGraphicFramePr>
          <p:cNvPr id="2" name="Table 1"/>
          <p:cNvGraphicFramePr>
            <a:graphicFrameLocks noGrp="1"/>
          </p:cNvGraphicFramePr>
          <p:nvPr/>
        </p:nvGraphicFramePr>
        <p:xfrm>
          <a:off x="393190" y="2219960"/>
          <a:ext cx="8412482" cy="3175000"/>
        </p:xfrm>
        <a:graphic>
          <a:graphicData uri="http://schemas.openxmlformats.org/drawingml/2006/table">
            <a:tbl>
              <a:tblPr firstRow="1" bandRow="1">
                <a:tableStyleId>{5C22544A-7EE6-4342-B048-85BDC9FD1C3A}</a:tableStyleId>
              </a:tblPr>
              <a:tblGrid>
                <a:gridCol w="4206241">
                  <a:extLst>
                    <a:ext uri="{9D8B030D-6E8A-4147-A177-3AD203B41FA5}">
                      <a16:colId xmlns:a16="http://schemas.microsoft.com/office/drawing/2014/main" val="975347556"/>
                    </a:ext>
                  </a:extLst>
                </a:gridCol>
                <a:gridCol w="4206241">
                  <a:extLst>
                    <a:ext uri="{9D8B030D-6E8A-4147-A177-3AD203B41FA5}">
                      <a16:colId xmlns:a16="http://schemas.microsoft.com/office/drawing/2014/main" val="1679794502"/>
                    </a:ext>
                  </a:extLst>
                </a:gridCol>
              </a:tblGrid>
              <a:tr h="370840">
                <a:tc>
                  <a:txBody>
                    <a:bodyPr/>
                    <a:lstStyle/>
                    <a:p>
                      <a:r>
                        <a:rPr lang="en-US" sz="1800" dirty="0">
                          <a:latin typeface="Tw Cen MT" panose="020B0602020104020603" pitchFamily="34" charset="0"/>
                        </a:rPr>
                        <a:t>Source</a:t>
                      </a:r>
                    </a:p>
                  </a:txBody>
                  <a:tcPr/>
                </a:tc>
                <a:tc>
                  <a:txBody>
                    <a:bodyPr/>
                    <a:lstStyle/>
                    <a:p>
                      <a:r>
                        <a:rPr lang="en-US" sz="1800" dirty="0">
                          <a:latin typeface="Tw Cen MT" panose="020B0602020104020603" pitchFamily="34" charset="0"/>
                        </a:rPr>
                        <a:t>Estimate</a:t>
                      </a:r>
                    </a:p>
                  </a:txBody>
                  <a:tcPr/>
                </a:tc>
                <a:extLst>
                  <a:ext uri="{0D108BD9-81ED-4DB2-BD59-A6C34878D82A}">
                    <a16:rowId xmlns:a16="http://schemas.microsoft.com/office/drawing/2014/main" val="3888861643"/>
                  </a:ext>
                </a:extLst>
              </a:tr>
              <a:tr h="370840">
                <a:tc>
                  <a:txBody>
                    <a:bodyPr/>
                    <a:lstStyle/>
                    <a:p>
                      <a:r>
                        <a:rPr lang="en-US" sz="2000" dirty="0">
                          <a:latin typeface="Tw Cen MT" panose="020B0602020104020603" pitchFamily="34" charset="0"/>
                        </a:rPr>
                        <a:t>Academic:</a:t>
                      </a:r>
                      <a:r>
                        <a:rPr lang="en-US" sz="2000" baseline="0" dirty="0">
                          <a:latin typeface="Tw Cen MT" panose="020B0602020104020603" pitchFamily="34" charset="0"/>
                        </a:rPr>
                        <a:t> </a:t>
                      </a:r>
                      <a:r>
                        <a:rPr lang="en-US" sz="2000" dirty="0">
                          <a:latin typeface="Tw Cen MT" panose="020B0602020104020603" pitchFamily="34" charset="0"/>
                        </a:rPr>
                        <a:t>Zhang et al</a:t>
                      </a:r>
                    </a:p>
                  </a:txBody>
                  <a:tcPr/>
                </a:tc>
                <a:tc>
                  <a:txBody>
                    <a:bodyPr/>
                    <a:lstStyle/>
                    <a:p>
                      <a:r>
                        <a:rPr lang="en-US" sz="2000" dirty="0">
                          <a:latin typeface="Tw Cen MT" panose="020B0602020104020603" pitchFamily="34" charset="0"/>
                        </a:rPr>
                        <a:t>~90% reduction</a:t>
                      </a:r>
                      <a:br>
                        <a:rPr lang="en-US" sz="2000" baseline="0" dirty="0">
                          <a:latin typeface="Tw Cen MT" panose="020B0602020104020603" pitchFamily="34" charset="0"/>
                        </a:rPr>
                      </a:br>
                      <a:r>
                        <a:rPr lang="en-US" sz="2000" baseline="0" dirty="0">
                          <a:latin typeface="Tw Cen MT" panose="020B0602020104020603" pitchFamily="34" charset="0"/>
                        </a:rPr>
                        <a:t>50% of fleet shared</a:t>
                      </a:r>
                      <a:endParaRPr lang="en-US" sz="2000" dirty="0">
                        <a:latin typeface="Tw Cen MT" panose="020B0602020104020603" pitchFamily="34" charset="0"/>
                      </a:endParaRPr>
                    </a:p>
                  </a:txBody>
                  <a:tcPr/>
                </a:tc>
                <a:extLst>
                  <a:ext uri="{0D108BD9-81ED-4DB2-BD59-A6C34878D82A}">
                    <a16:rowId xmlns:a16="http://schemas.microsoft.com/office/drawing/2014/main" val="445654058"/>
                  </a:ext>
                </a:extLst>
              </a:tr>
              <a:tr h="370840">
                <a:tc>
                  <a:txBody>
                    <a:bodyPr/>
                    <a:lstStyle/>
                    <a:p>
                      <a:r>
                        <a:rPr lang="en-US" sz="2000" dirty="0">
                          <a:latin typeface="Tw Cen MT" panose="020B0602020104020603" pitchFamily="34" charset="0"/>
                        </a:rPr>
                        <a:t>OECD</a:t>
                      </a:r>
                      <a:r>
                        <a:rPr lang="en-US" sz="2000" baseline="0" dirty="0">
                          <a:latin typeface="Tw Cen MT" panose="020B0602020104020603" pitchFamily="34" charset="0"/>
                        </a:rPr>
                        <a:t> International Transport Forum</a:t>
                      </a:r>
                      <a:endParaRPr lang="en-US" sz="2000" dirty="0">
                        <a:latin typeface="Tw Cen MT" panose="020B0602020104020603" pitchFamily="34" charset="0"/>
                      </a:endParaRPr>
                    </a:p>
                  </a:txBody>
                  <a:tcPr/>
                </a:tc>
                <a:tc>
                  <a:txBody>
                    <a:bodyPr/>
                    <a:lstStyle/>
                    <a:p>
                      <a:r>
                        <a:rPr lang="en-US" sz="2000" dirty="0">
                          <a:latin typeface="Tw Cen MT" panose="020B0602020104020603" pitchFamily="34" charset="0"/>
                        </a:rPr>
                        <a:t>80%</a:t>
                      </a:r>
                      <a:r>
                        <a:rPr lang="en-US" sz="2000" baseline="0" dirty="0">
                          <a:latin typeface="Tw Cen MT" panose="020B0602020104020603" pitchFamily="34" charset="0"/>
                        </a:rPr>
                        <a:t> reduction</a:t>
                      </a:r>
                      <a:br>
                        <a:rPr lang="en-US" sz="2000" baseline="0" dirty="0">
                          <a:latin typeface="Tw Cen MT" panose="020B0602020104020603" pitchFamily="34" charset="0"/>
                        </a:rPr>
                      </a:br>
                      <a:r>
                        <a:rPr lang="en-US" sz="2000" baseline="0" dirty="0">
                          <a:latin typeface="Tw Cen MT" panose="020B0602020104020603" pitchFamily="34" charset="0"/>
                        </a:rPr>
                        <a:t>100% of fleet shared</a:t>
                      </a:r>
                      <a:endParaRPr lang="en-US" sz="2000" dirty="0">
                        <a:latin typeface="Tw Cen MT" panose="020B0602020104020603" pitchFamily="34" charset="0"/>
                      </a:endParaRPr>
                    </a:p>
                  </a:txBody>
                  <a:tcPr/>
                </a:tc>
                <a:extLst>
                  <a:ext uri="{0D108BD9-81ED-4DB2-BD59-A6C34878D82A}">
                    <a16:rowId xmlns:a16="http://schemas.microsoft.com/office/drawing/2014/main" val="2053350712"/>
                  </a:ext>
                </a:extLst>
              </a:tr>
              <a:tr h="370840">
                <a:tc>
                  <a:txBody>
                    <a:bodyPr/>
                    <a:lstStyle/>
                    <a:p>
                      <a:r>
                        <a:rPr lang="en-US" sz="2000" dirty="0">
                          <a:latin typeface="Tw Cen MT" panose="020B0602020104020603" pitchFamily="34" charset="0"/>
                        </a:rPr>
                        <a:t>Academic</a:t>
                      </a:r>
                      <a:r>
                        <a:rPr lang="en-US" sz="2000" baseline="0" dirty="0">
                          <a:latin typeface="Tw Cen MT" panose="020B0602020104020603" pitchFamily="34" charset="0"/>
                        </a:rPr>
                        <a:t>: </a:t>
                      </a:r>
                      <a:r>
                        <a:rPr lang="en-US" sz="2000" baseline="0" dirty="0" err="1">
                          <a:latin typeface="Tw Cen MT" panose="020B0602020104020603" pitchFamily="34" charset="0"/>
                        </a:rPr>
                        <a:t>Kockelman</a:t>
                      </a:r>
                      <a:endParaRPr lang="en-US" sz="2000" dirty="0">
                        <a:latin typeface="Tw Cen MT" panose="020B0602020104020603" pitchFamily="34" charset="0"/>
                      </a:endParaRPr>
                    </a:p>
                  </a:txBody>
                  <a:tcPr/>
                </a:tc>
                <a:tc>
                  <a:txBody>
                    <a:bodyPr/>
                    <a:lstStyle/>
                    <a:p>
                      <a:r>
                        <a:rPr lang="en-US" sz="2000" dirty="0">
                          <a:latin typeface="Tw Cen MT" panose="020B0602020104020603" pitchFamily="34" charset="0"/>
                        </a:rPr>
                        <a:t>Each</a:t>
                      </a:r>
                      <a:r>
                        <a:rPr lang="en-US" sz="2000" baseline="0" dirty="0">
                          <a:latin typeface="Tw Cen MT" panose="020B0602020104020603" pitchFamily="34" charset="0"/>
                        </a:rPr>
                        <a:t> shared AV replaces 12 private vehicles</a:t>
                      </a:r>
                      <a:endParaRPr lang="en-US" sz="2000" dirty="0">
                        <a:latin typeface="Tw Cen MT" panose="020B0602020104020603" pitchFamily="34" charset="0"/>
                      </a:endParaRPr>
                    </a:p>
                  </a:txBody>
                  <a:tcPr/>
                </a:tc>
                <a:extLst>
                  <a:ext uri="{0D108BD9-81ED-4DB2-BD59-A6C34878D82A}">
                    <a16:rowId xmlns:a16="http://schemas.microsoft.com/office/drawing/2014/main" val="456954084"/>
                  </a:ext>
                </a:extLst>
              </a:tr>
              <a:tr h="370840">
                <a:tc>
                  <a:txBody>
                    <a:bodyPr/>
                    <a:lstStyle/>
                    <a:p>
                      <a:r>
                        <a:rPr lang="en-US" sz="2000" dirty="0">
                          <a:latin typeface="Tw Cen MT" panose="020B0602020104020603" pitchFamily="34" charset="0"/>
                        </a:rPr>
                        <a:t>McKinsey</a:t>
                      </a:r>
                    </a:p>
                  </a:txBody>
                  <a:tcPr/>
                </a:tc>
                <a:tc>
                  <a:txBody>
                    <a:bodyPr/>
                    <a:lstStyle/>
                    <a:p>
                      <a:r>
                        <a:rPr lang="en-US" sz="2000" dirty="0">
                          <a:latin typeface="Tw Cen MT" panose="020B0602020104020603" pitchFamily="34" charset="0"/>
                        </a:rPr>
                        <a:t>5.7 billion</a:t>
                      </a:r>
                      <a:r>
                        <a:rPr lang="en-US" sz="2000" baseline="0" dirty="0">
                          <a:latin typeface="Tw Cen MT" panose="020B0602020104020603" pitchFamily="34" charset="0"/>
                        </a:rPr>
                        <a:t> square meter reduction in parking</a:t>
                      </a:r>
                      <a:endParaRPr lang="en-US" sz="2000" dirty="0">
                        <a:latin typeface="Tw Cen MT" panose="020B0602020104020603" pitchFamily="34" charset="0"/>
                      </a:endParaRPr>
                    </a:p>
                  </a:txBody>
                  <a:tcPr/>
                </a:tc>
                <a:extLst>
                  <a:ext uri="{0D108BD9-81ED-4DB2-BD59-A6C34878D82A}">
                    <a16:rowId xmlns:a16="http://schemas.microsoft.com/office/drawing/2014/main" val="2778890799"/>
                  </a:ext>
                </a:extLst>
              </a:tr>
            </a:tbl>
          </a:graphicData>
        </a:graphic>
      </p:graphicFrame>
      <p:sp>
        <p:nvSpPr>
          <p:cNvPr id="11" name="Title 10"/>
          <p:cNvSpPr>
            <a:spLocks noGrp="1"/>
          </p:cNvSpPr>
          <p:nvPr>
            <p:ph type="title"/>
          </p:nvPr>
        </p:nvSpPr>
        <p:spPr>
          <a:xfrm>
            <a:off x="457200" y="304800"/>
            <a:ext cx="8229600" cy="762000"/>
          </a:xfrm>
        </p:spPr>
        <p:txBody>
          <a:bodyPr>
            <a:normAutofit fontScale="90000"/>
          </a:bodyPr>
          <a:lstStyle/>
          <a:p>
            <a:pPr algn="ctr"/>
            <a:r>
              <a:rPr lang="en-US" dirty="0"/>
              <a:t>Now that ridehailing services and self-driving vehicles are reaching the streets, what will happen to parking demand?</a:t>
            </a:r>
            <a:br>
              <a:rPr lang="en-US" dirty="0"/>
            </a:br>
            <a:endParaRPr lang="en-US" dirty="0"/>
          </a:p>
        </p:txBody>
      </p:sp>
    </p:spTree>
    <p:extLst>
      <p:ext uri="{BB962C8B-B14F-4D97-AF65-F5344CB8AC3E}">
        <p14:creationId xmlns:p14="http://schemas.microsoft.com/office/powerpoint/2010/main" val="2915524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28600" y="228600"/>
            <a:ext cx="8534400" cy="609600"/>
          </a:xfrm>
        </p:spPr>
        <p:txBody>
          <a:bodyPr/>
          <a:lstStyle/>
          <a:p>
            <a:pPr eaLnBrk="1" hangingPunct="1"/>
            <a:endParaRPr lang="en-US">
              <a:latin typeface="+mj-lt"/>
            </a:endParaRPr>
          </a:p>
        </p:txBody>
      </p:sp>
      <p:sp>
        <p:nvSpPr>
          <p:cNvPr id="24579" name="Rectangle 3"/>
          <p:cNvSpPr>
            <a:spLocks noGrp="1" noChangeArrowheads="1"/>
          </p:cNvSpPr>
          <p:nvPr>
            <p:ph type="body" sz="half" idx="2"/>
          </p:nvPr>
        </p:nvSpPr>
        <p:spPr>
          <a:xfrm>
            <a:off x="838200" y="1600200"/>
            <a:ext cx="7315200" cy="3733799"/>
          </a:xfrm>
        </p:spPr>
        <p:txBody>
          <a:bodyPr anchor="ctr" anchorCtr="1">
            <a:normAutofit/>
          </a:bodyPr>
          <a:lstStyle/>
          <a:p>
            <a:pPr marL="20638" indent="-20638" algn="ctr" eaLnBrk="1" hangingPunct="1">
              <a:buNone/>
            </a:pPr>
            <a:r>
              <a:rPr lang="en-US" sz="3200" dirty="0">
                <a:latin typeface="+mj-lt"/>
              </a:rPr>
              <a:t>How should we reform parking &amp; transportation policies today?</a:t>
            </a:r>
          </a:p>
          <a:p>
            <a:pPr marL="20638" indent="-20638" algn="ctr" eaLnBrk="1" hangingPunct="1">
              <a:buNone/>
            </a:pPr>
            <a:endParaRPr lang="en-US" sz="3200" dirty="0">
              <a:latin typeface="+mj-lt"/>
            </a:endParaRPr>
          </a:p>
        </p:txBody>
      </p:sp>
    </p:spTree>
    <p:extLst>
      <p:ext uri="{BB962C8B-B14F-4D97-AF65-F5344CB8AC3E}">
        <p14:creationId xmlns:p14="http://schemas.microsoft.com/office/powerpoint/2010/main" val="396882114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9143999" cy="6858000"/>
          </a:xfrm>
          <a:prstGeom prst="rect">
            <a:avLst/>
          </a:prstGeom>
          <a:solidFill>
            <a:srgbClr val="005596">
              <a:alpha val="50196"/>
            </a:srgbClr>
          </a:solidFill>
          <a:ln w="9525">
            <a:noFill/>
            <a:miter lim="800000"/>
            <a:headEnd/>
            <a:tailEnd/>
          </a:ln>
        </p:spPr>
      </p:pic>
      <p:sp>
        <p:nvSpPr>
          <p:cNvPr id="1325059" name="Rectangle 3"/>
          <p:cNvSpPr>
            <a:spLocks noGrp="1" noChangeArrowheads="1"/>
          </p:cNvSpPr>
          <p:nvPr>
            <p:ph type="body" sz="half" idx="1"/>
          </p:nvPr>
        </p:nvSpPr>
        <p:spPr>
          <a:xfrm>
            <a:off x="457200" y="304800"/>
            <a:ext cx="8229600" cy="1371600"/>
          </a:xfrm>
          <a:solidFill>
            <a:srgbClr val="005596">
              <a:alpha val="50196"/>
            </a:srgbClr>
          </a:solidFill>
        </p:spPr>
        <p:txBody>
          <a:bodyPr>
            <a:normAutofit/>
          </a:bodyPr>
          <a:lstStyle/>
          <a:p>
            <a:pPr marL="1588" indent="-1588">
              <a:lnSpc>
                <a:spcPct val="90000"/>
              </a:lnSpc>
              <a:buFont typeface="Wingdings" pitchFamily="2" charset="2"/>
              <a:buNone/>
            </a:pPr>
            <a:r>
              <a:rPr lang="en-US" sz="2800" u="sng" dirty="0">
                <a:latin typeface="+mj-lt"/>
              </a:rPr>
              <a:t>Definition:</a:t>
            </a:r>
            <a:r>
              <a:rPr lang="en-US" sz="2800" dirty="0">
                <a:latin typeface="+mj-lt"/>
              </a:rPr>
              <a:t> </a:t>
            </a:r>
            <a:r>
              <a:rPr lang="en-US" sz="2800" i="1" dirty="0">
                <a:latin typeface="+mj-lt"/>
              </a:rPr>
              <a:t>Minimum parking requirements</a:t>
            </a:r>
            <a:r>
              <a:rPr lang="en-US" sz="2800" dirty="0">
                <a:latin typeface="+mj-lt"/>
              </a:rPr>
              <a:t> are government regulations that specify the </a:t>
            </a:r>
            <a:r>
              <a:rPr lang="en-US" sz="2800" i="1" dirty="0">
                <a:latin typeface="+mj-lt"/>
              </a:rPr>
              <a:t>minimum</a:t>
            </a:r>
            <a:r>
              <a:rPr lang="en-US" sz="2800" dirty="0">
                <a:latin typeface="+mj-lt"/>
              </a:rPr>
              <a:t> number of parking spaces that must be provided for every land use.</a:t>
            </a:r>
          </a:p>
        </p:txBody>
      </p:sp>
      <p:sp>
        <p:nvSpPr>
          <p:cNvPr id="5" name="Rectangle 3"/>
          <p:cNvSpPr txBox="1">
            <a:spLocks noChangeArrowheads="1"/>
          </p:cNvSpPr>
          <p:nvPr/>
        </p:nvSpPr>
        <p:spPr>
          <a:xfrm>
            <a:off x="457200" y="4038600"/>
            <a:ext cx="8229600" cy="914400"/>
          </a:xfrm>
          <a:prstGeom prst="rect">
            <a:avLst/>
          </a:prstGeom>
          <a:solidFill>
            <a:srgbClr val="005596">
              <a:alpha val="50196"/>
            </a:srgbClr>
          </a:solidFill>
        </p:spPr>
        <p:txBody>
          <a:bodyPr vert="horz" lIns="91440" tIns="45720" rIns="91440" bIns="45720" rtlCol="0">
            <a:normAutofit/>
          </a:bodyPr>
          <a:lstStyle>
            <a:lvl1pPr marL="342900" indent="-342900" algn="l" defTabSz="914400" rtl="0" eaLnBrk="1" latinLnBrk="0" hangingPunct="1">
              <a:spcBef>
                <a:spcPct val="20000"/>
              </a:spcBef>
              <a:buClr>
                <a:schemeClr val="bg1"/>
              </a:buClr>
              <a:buFont typeface="Wingdings" pitchFamily="2" charset="2"/>
              <a:buChar char="§"/>
              <a:defRPr sz="2800" kern="1200">
                <a:solidFill>
                  <a:schemeClr val="bg1"/>
                </a:solidFill>
                <a:latin typeface="Georgia" pitchFamily="18" charset="0"/>
                <a:ea typeface="+mn-ea"/>
                <a:cs typeface="Arial" pitchFamily="34" charset="0"/>
              </a:defRPr>
            </a:lvl1pPr>
            <a:lvl2pPr marL="742950" indent="-285750" algn="l" defTabSz="914400" rtl="0" eaLnBrk="1" latinLnBrk="0" hangingPunct="1">
              <a:spcBef>
                <a:spcPct val="20000"/>
              </a:spcBef>
              <a:buClr>
                <a:schemeClr val="bg1"/>
              </a:buClr>
              <a:buFont typeface="Arial" pitchFamily="34" charset="0"/>
              <a:buChar char="–"/>
              <a:defRPr sz="2400" kern="1200">
                <a:solidFill>
                  <a:schemeClr val="bg1"/>
                </a:solidFill>
                <a:latin typeface="Georgia" pitchFamily="18" charset="0"/>
                <a:ea typeface="+mn-ea"/>
                <a:cs typeface="Arial" pitchFamily="34" charset="0"/>
              </a:defRPr>
            </a:lvl2pPr>
            <a:lvl3pPr marL="1143000" indent="-228600" algn="l" defTabSz="914400" rtl="0" eaLnBrk="1" latinLnBrk="0" hangingPunct="1">
              <a:spcBef>
                <a:spcPct val="20000"/>
              </a:spcBef>
              <a:buClr>
                <a:schemeClr val="bg1"/>
              </a:buClr>
              <a:buFont typeface="Arial" pitchFamily="34" charset="0"/>
              <a:buChar char="•"/>
              <a:defRPr sz="2000" kern="1200">
                <a:solidFill>
                  <a:schemeClr val="bg1"/>
                </a:solidFill>
                <a:latin typeface="Georgia" pitchFamily="18" charset="0"/>
                <a:ea typeface="+mn-ea"/>
                <a:cs typeface="Arial" pitchFamily="34" charset="0"/>
              </a:defRPr>
            </a:lvl3pPr>
            <a:lvl4pPr marL="1600200" indent="-228600" algn="l" defTabSz="914400" rtl="0" eaLnBrk="1" latinLnBrk="0" hangingPunct="1">
              <a:spcBef>
                <a:spcPct val="20000"/>
              </a:spcBef>
              <a:buClr>
                <a:schemeClr val="bg1"/>
              </a:buClr>
              <a:buFont typeface="Arial" pitchFamily="34" charset="0"/>
              <a:buChar char="–"/>
              <a:defRPr sz="1800" kern="1200">
                <a:solidFill>
                  <a:schemeClr val="bg1"/>
                </a:solidFill>
                <a:latin typeface="Georgia" pitchFamily="18" charset="0"/>
                <a:ea typeface="+mn-ea"/>
                <a:cs typeface="Arial" pitchFamily="34" charset="0"/>
              </a:defRPr>
            </a:lvl4pPr>
            <a:lvl5pPr marL="2057400" indent="-228600" algn="l" defTabSz="914400" rtl="0" eaLnBrk="1" latinLnBrk="0" hangingPunct="1">
              <a:spcBef>
                <a:spcPct val="20000"/>
              </a:spcBef>
              <a:buClr>
                <a:schemeClr val="bg1"/>
              </a:buClr>
              <a:buFont typeface="Arial" pitchFamily="34" charset="0"/>
              <a:buChar char="»"/>
              <a:defRPr sz="1800" kern="1200">
                <a:solidFill>
                  <a:schemeClr val="bg1"/>
                </a:solidFill>
                <a:latin typeface="Georgia"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588" marR="0" lvl="0" indent="-1588" algn="ctr" defTabSz="914400" rtl="0" eaLnBrk="1" fontAlgn="auto" latinLnBrk="0" hangingPunct="1">
              <a:lnSpc>
                <a:spcPct val="90000"/>
              </a:lnSpc>
              <a:spcBef>
                <a:spcPct val="20000"/>
              </a:spcBef>
              <a:spcAft>
                <a:spcPts val="0"/>
              </a:spcAft>
              <a:buClr>
                <a:prstClr val="white"/>
              </a:buClr>
              <a:buSzTx/>
              <a:buFont typeface="Wingdings" pitchFamily="2" charset="2"/>
              <a:buNone/>
              <a:tabLst/>
              <a:defRPr/>
            </a:pP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Arial" pitchFamily="34" charset="0"/>
              </a:rPr>
              <a:t>They ensure that cities have </a:t>
            </a:r>
            <a:r>
              <a:rPr kumimoji="0" lang="en-US" sz="2800" b="0" i="1" u="none" strike="noStrike" kern="1200" cap="none" spc="0" normalizeH="0" baseline="0" noProof="0" dirty="0">
                <a:ln>
                  <a:noFill/>
                </a:ln>
                <a:solidFill>
                  <a:prstClr val="white"/>
                </a:solidFill>
                <a:effectLst/>
                <a:uLnTx/>
                <a:uFillTx/>
                <a:latin typeface="Tw Cen MT" panose="020B0602020104020603"/>
                <a:ea typeface="+mn-ea"/>
                <a:cs typeface="Arial" pitchFamily="34" charset="0"/>
              </a:rPr>
              <a:t>more parking spaces </a:t>
            </a: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Arial" pitchFamily="34" charset="0"/>
              </a:rPr>
              <a:t>than individuals would voluntarily supply.</a:t>
            </a:r>
          </a:p>
        </p:txBody>
      </p:sp>
      <p:sp>
        <p:nvSpPr>
          <p:cNvPr id="6" name="Rectangle 3"/>
          <p:cNvSpPr txBox="1">
            <a:spLocks noChangeArrowheads="1"/>
          </p:cNvSpPr>
          <p:nvPr/>
        </p:nvSpPr>
        <p:spPr>
          <a:xfrm>
            <a:off x="457200" y="5029200"/>
            <a:ext cx="8229600" cy="914400"/>
          </a:xfrm>
          <a:prstGeom prst="rect">
            <a:avLst/>
          </a:prstGeom>
          <a:solidFill>
            <a:srgbClr val="005596">
              <a:alpha val="50196"/>
            </a:srgbClr>
          </a:solidFill>
        </p:spPr>
        <p:txBody>
          <a:bodyPr vert="horz" lIns="91440" tIns="45720" rIns="91440" bIns="45720" rtlCol="0">
            <a:normAutofit/>
          </a:bodyPr>
          <a:lstStyle>
            <a:lvl1pPr marL="342900" indent="-342900" algn="l" defTabSz="914400" rtl="0" eaLnBrk="1" latinLnBrk="0" hangingPunct="1">
              <a:spcBef>
                <a:spcPct val="20000"/>
              </a:spcBef>
              <a:buClr>
                <a:schemeClr val="bg1"/>
              </a:buClr>
              <a:buFont typeface="Wingdings" pitchFamily="2" charset="2"/>
              <a:buChar char="§"/>
              <a:defRPr sz="2800" kern="1200">
                <a:solidFill>
                  <a:schemeClr val="bg1"/>
                </a:solidFill>
                <a:latin typeface="Georgia" pitchFamily="18" charset="0"/>
                <a:ea typeface="+mn-ea"/>
                <a:cs typeface="Arial" pitchFamily="34" charset="0"/>
              </a:defRPr>
            </a:lvl1pPr>
            <a:lvl2pPr marL="742950" indent="-285750" algn="l" defTabSz="914400" rtl="0" eaLnBrk="1" latinLnBrk="0" hangingPunct="1">
              <a:spcBef>
                <a:spcPct val="20000"/>
              </a:spcBef>
              <a:buClr>
                <a:schemeClr val="bg1"/>
              </a:buClr>
              <a:buFont typeface="Arial" pitchFamily="34" charset="0"/>
              <a:buChar char="–"/>
              <a:defRPr sz="2400" kern="1200">
                <a:solidFill>
                  <a:schemeClr val="bg1"/>
                </a:solidFill>
                <a:latin typeface="Georgia" pitchFamily="18" charset="0"/>
                <a:ea typeface="+mn-ea"/>
                <a:cs typeface="Arial" pitchFamily="34" charset="0"/>
              </a:defRPr>
            </a:lvl2pPr>
            <a:lvl3pPr marL="1143000" indent="-228600" algn="l" defTabSz="914400" rtl="0" eaLnBrk="1" latinLnBrk="0" hangingPunct="1">
              <a:spcBef>
                <a:spcPct val="20000"/>
              </a:spcBef>
              <a:buClr>
                <a:schemeClr val="bg1"/>
              </a:buClr>
              <a:buFont typeface="Arial" pitchFamily="34" charset="0"/>
              <a:buChar char="•"/>
              <a:defRPr sz="2000" kern="1200">
                <a:solidFill>
                  <a:schemeClr val="bg1"/>
                </a:solidFill>
                <a:latin typeface="Georgia" pitchFamily="18" charset="0"/>
                <a:ea typeface="+mn-ea"/>
                <a:cs typeface="Arial" pitchFamily="34" charset="0"/>
              </a:defRPr>
            </a:lvl3pPr>
            <a:lvl4pPr marL="1600200" indent="-228600" algn="l" defTabSz="914400" rtl="0" eaLnBrk="1" latinLnBrk="0" hangingPunct="1">
              <a:spcBef>
                <a:spcPct val="20000"/>
              </a:spcBef>
              <a:buClr>
                <a:schemeClr val="bg1"/>
              </a:buClr>
              <a:buFont typeface="Arial" pitchFamily="34" charset="0"/>
              <a:buChar char="–"/>
              <a:defRPr sz="1800" kern="1200">
                <a:solidFill>
                  <a:schemeClr val="bg1"/>
                </a:solidFill>
                <a:latin typeface="Georgia" pitchFamily="18" charset="0"/>
                <a:ea typeface="+mn-ea"/>
                <a:cs typeface="Arial" pitchFamily="34" charset="0"/>
              </a:defRPr>
            </a:lvl4pPr>
            <a:lvl5pPr marL="2057400" indent="-228600" algn="l" defTabSz="914400" rtl="0" eaLnBrk="1" latinLnBrk="0" hangingPunct="1">
              <a:spcBef>
                <a:spcPct val="20000"/>
              </a:spcBef>
              <a:buClr>
                <a:schemeClr val="bg1"/>
              </a:buClr>
              <a:buFont typeface="Arial" pitchFamily="34" charset="0"/>
              <a:buChar char="»"/>
              <a:defRPr sz="1800" kern="1200">
                <a:solidFill>
                  <a:schemeClr val="bg1"/>
                </a:solidFill>
                <a:latin typeface="Georgia"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588" marR="0" lvl="0" indent="-1588" algn="ctr" defTabSz="914400" rtl="0" eaLnBrk="1" fontAlgn="auto" latinLnBrk="0" hangingPunct="1">
              <a:lnSpc>
                <a:spcPct val="90000"/>
              </a:lnSpc>
              <a:spcBef>
                <a:spcPct val="20000"/>
              </a:spcBef>
              <a:spcAft>
                <a:spcPts val="0"/>
              </a:spcAft>
              <a:buClr>
                <a:prstClr val="white"/>
              </a:buClr>
              <a:buSzTx/>
              <a:buFont typeface="Wingdings" pitchFamily="2" charset="2"/>
              <a:buNone/>
              <a:tabLst/>
              <a:defRPr/>
            </a:pP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Arial" pitchFamily="34" charset="0"/>
              </a:rPr>
              <a:t>Dana Point, CA, requires 4 spaces per 1000 square feet of built space for “multi-tenant general retail”</a:t>
            </a:r>
          </a:p>
        </p:txBody>
      </p:sp>
      <p:sp>
        <p:nvSpPr>
          <p:cNvPr id="7" name="Rectangle 3"/>
          <p:cNvSpPr txBox="1">
            <a:spLocks noChangeArrowheads="1"/>
          </p:cNvSpPr>
          <p:nvPr/>
        </p:nvSpPr>
        <p:spPr>
          <a:xfrm>
            <a:off x="457200" y="6019800"/>
            <a:ext cx="8229600" cy="533400"/>
          </a:xfrm>
          <a:prstGeom prst="rect">
            <a:avLst/>
          </a:prstGeom>
          <a:solidFill>
            <a:srgbClr val="005596">
              <a:alpha val="50196"/>
            </a:srgbClr>
          </a:solidFill>
        </p:spPr>
        <p:txBody>
          <a:bodyPr vert="horz" lIns="91440" tIns="45720" rIns="91440" bIns="45720" rtlCol="0">
            <a:normAutofit/>
          </a:bodyPr>
          <a:lstStyle>
            <a:lvl1pPr marL="342900" indent="-342900" algn="l" defTabSz="914400" rtl="0" eaLnBrk="1" latinLnBrk="0" hangingPunct="1">
              <a:spcBef>
                <a:spcPct val="20000"/>
              </a:spcBef>
              <a:buClr>
                <a:schemeClr val="bg1"/>
              </a:buClr>
              <a:buFont typeface="Wingdings" pitchFamily="2" charset="2"/>
              <a:buChar char="§"/>
              <a:defRPr sz="2800" kern="1200">
                <a:solidFill>
                  <a:schemeClr val="bg1"/>
                </a:solidFill>
                <a:latin typeface="Georgia" pitchFamily="18" charset="0"/>
                <a:ea typeface="+mn-ea"/>
                <a:cs typeface="Arial" pitchFamily="34" charset="0"/>
              </a:defRPr>
            </a:lvl1pPr>
            <a:lvl2pPr marL="742950" indent="-285750" algn="l" defTabSz="914400" rtl="0" eaLnBrk="1" latinLnBrk="0" hangingPunct="1">
              <a:spcBef>
                <a:spcPct val="20000"/>
              </a:spcBef>
              <a:buClr>
                <a:schemeClr val="bg1"/>
              </a:buClr>
              <a:buFont typeface="Arial" pitchFamily="34" charset="0"/>
              <a:buChar char="–"/>
              <a:defRPr sz="2400" kern="1200">
                <a:solidFill>
                  <a:schemeClr val="bg1"/>
                </a:solidFill>
                <a:latin typeface="Georgia" pitchFamily="18" charset="0"/>
                <a:ea typeface="+mn-ea"/>
                <a:cs typeface="Arial" pitchFamily="34" charset="0"/>
              </a:defRPr>
            </a:lvl2pPr>
            <a:lvl3pPr marL="1143000" indent="-228600" algn="l" defTabSz="914400" rtl="0" eaLnBrk="1" latinLnBrk="0" hangingPunct="1">
              <a:spcBef>
                <a:spcPct val="20000"/>
              </a:spcBef>
              <a:buClr>
                <a:schemeClr val="bg1"/>
              </a:buClr>
              <a:buFont typeface="Arial" pitchFamily="34" charset="0"/>
              <a:buChar char="•"/>
              <a:defRPr sz="2000" kern="1200">
                <a:solidFill>
                  <a:schemeClr val="bg1"/>
                </a:solidFill>
                <a:latin typeface="Georgia" pitchFamily="18" charset="0"/>
                <a:ea typeface="+mn-ea"/>
                <a:cs typeface="Arial" pitchFamily="34" charset="0"/>
              </a:defRPr>
            </a:lvl3pPr>
            <a:lvl4pPr marL="1600200" indent="-228600" algn="l" defTabSz="914400" rtl="0" eaLnBrk="1" latinLnBrk="0" hangingPunct="1">
              <a:spcBef>
                <a:spcPct val="20000"/>
              </a:spcBef>
              <a:buClr>
                <a:schemeClr val="bg1"/>
              </a:buClr>
              <a:buFont typeface="Arial" pitchFamily="34" charset="0"/>
              <a:buChar char="–"/>
              <a:defRPr sz="1800" kern="1200">
                <a:solidFill>
                  <a:schemeClr val="bg1"/>
                </a:solidFill>
                <a:latin typeface="Georgia" pitchFamily="18" charset="0"/>
                <a:ea typeface="+mn-ea"/>
                <a:cs typeface="Arial" pitchFamily="34" charset="0"/>
              </a:defRPr>
            </a:lvl4pPr>
            <a:lvl5pPr marL="2057400" indent="-228600" algn="l" defTabSz="914400" rtl="0" eaLnBrk="1" latinLnBrk="0" hangingPunct="1">
              <a:spcBef>
                <a:spcPct val="20000"/>
              </a:spcBef>
              <a:buClr>
                <a:schemeClr val="bg1"/>
              </a:buClr>
              <a:buFont typeface="Arial" pitchFamily="34" charset="0"/>
              <a:buChar char="»"/>
              <a:defRPr sz="1800" kern="1200">
                <a:solidFill>
                  <a:schemeClr val="bg1"/>
                </a:solidFill>
                <a:latin typeface="Georgia"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588" marR="0" lvl="0" indent="-1588" algn="ctr" defTabSz="914400" rtl="0" eaLnBrk="1" fontAlgn="auto" latinLnBrk="0" hangingPunct="1">
              <a:lnSpc>
                <a:spcPct val="90000"/>
              </a:lnSpc>
              <a:spcBef>
                <a:spcPct val="20000"/>
              </a:spcBef>
              <a:spcAft>
                <a:spcPts val="0"/>
              </a:spcAft>
              <a:buClr>
                <a:prstClr val="white"/>
              </a:buClr>
              <a:buSzTx/>
              <a:buFont typeface="Wingdings" pitchFamily="2" charset="2"/>
              <a:buNone/>
              <a:tabLst/>
              <a:defRPr/>
            </a:pP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Arial" pitchFamily="34" charset="0"/>
              </a:rPr>
              <a:t>1.3 sq. ft. of asphalt per sq. ft. of building space</a:t>
            </a:r>
          </a:p>
        </p:txBody>
      </p:sp>
    </p:spTree>
    <p:extLst>
      <p:ext uri="{BB962C8B-B14F-4D97-AF65-F5344CB8AC3E}">
        <p14:creationId xmlns:p14="http://schemas.microsoft.com/office/powerpoint/2010/main" val="32353324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25059">
                                            <p:bg/>
                                          </p:spTgt>
                                        </p:tgtEl>
                                        <p:attrNameLst>
                                          <p:attrName>style.visibility</p:attrName>
                                        </p:attrNameLst>
                                      </p:cBhvr>
                                      <p:to>
                                        <p:strVal val="visible"/>
                                      </p:to>
                                    </p:set>
                                    <p:animEffect transition="in" filter="fade">
                                      <p:cBhvr>
                                        <p:cTn id="7" dur="500"/>
                                        <p:tgtEl>
                                          <p:spTgt spid="132505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25059">
                                            <p:txEl>
                                              <p:pRg st="0" end="0"/>
                                            </p:txEl>
                                          </p:spTgt>
                                        </p:tgtEl>
                                        <p:attrNameLst>
                                          <p:attrName>style.visibility</p:attrName>
                                        </p:attrNameLst>
                                      </p:cBhvr>
                                      <p:to>
                                        <p:strVal val="visible"/>
                                      </p:to>
                                    </p:set>
                                    <p:animEffect transition="in" filter="fade">
                                      <p:cBhvr>
                                        <p:cTn id="10" dur="500"/>
                                        <p:tgtEl>
                                          <p:spTgt spid="132505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5059" grpId="0" build="p"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6674" name="Rectangle 2"/>
          <p:cNvSpPr>
            <a:spLocks noGrp="1" noChangeArrowheads="1"/>
          </p:cNvSpPr>
          <p:nvPr>
            <p:ph type="title"/>
          </p:nvPr>
        </p:nvSpPr>
        <p:spPr>
          <a:xfrm>
            <a:off x="152400" y="0"/>
            <a:ext cx="8229600" cy="914400"/>
          </a:xfrm>
        </p:spPr>
        <p:txBody>
          <a:bodyPr>
            <a:normAutofit fontScale="90000"/>
          </a:bodyPr>
          <a:lstStyle/>
          <a:p>
            <a:br>
              <a:rPr lang="en-US" sz="2000" dirty="0"/>
            </a:br>
            <a:r>
              <a:rPr lang="en-US" dirty="0">
                <a:solidFill>
                  <a:srgbClr val="FFFFFF"/>
                </a:solidFill>
              </a:rPr>
              <a:t>What is the </a:t>
            </a:r>
            <a:r>
              <a:rPr lang="en-US" i="1" dirty="0">
                <a:solidFill>
                  <a:srgbClr val="FFFFFF"/>
                </a:solidFill>
              </a:rPr>
              <a:t>purpose</a:t>
            </a:r>
            <a:r>
              <a:rPr lang="en-US" dirty="0">
                <a:solidFill>
                  <a:srgbClr val="FFFFFF"/>
                </a:solidFill>
              </a:rPr>
              <a:t> of minimum parking requirements?</a:t>
            </a:r>
          </a:p>
        </p:txBody>
      </p:sp>
      <p:sp>
        <p:nvSpPr>
          <p:cNvPr id="796675" name="Rectangle 3"/>
          <p:cNvSpPr>
            <a:spLocks noGrp="1" noChangeArrowheads="1"/>
          </p:cNvSpPr>
          <p:nvPr>
            <p:ph type="body" sz="half" idx="2"/>
          </p:nvPr>
        </p:nvSpPr>
        <p:spPr>
          <a:xfrm>
            <a:off x="4428067" y="1160463"/>
            <a:ext cx="4182534" cy="5468937"/>
          </a:xfrm>
        </p:spPr>
        <p:txBody>
          <a:bodyPr>
            <a:normAutofit/>
          </a:bodyPr>
          <a:lstStyle/>
          <a:p>
            <a:pPr marL="635000" indent="-412750">
              <a:lnSpc>
                <a:spcPct val="90000"/>
              </a:lnSpc>
              <a:buNone/>
            </a:pPr>
            <a:r>
              <a:rPr lang="en-US" sz="2400" i="1" u="sng" dirty="0">
                <a:latin typeface="+mj-lt"/>
              </a:rPr>
              <a:t>According to the zoning codes:</a:t>
            </a:r>
          </a:p>
          <a:p>
            <a:pPr marL="635000" indent="-412750">
              <a:lnSpc>
                <a:spcPct val="90000"/>
              </a:lnSpc>
            </a:pPr>
            <a:r>
              <a:rPr lang="en-US" sz="2400" i="1" dirty="0">
                <a:latin typeface="+mj-lt"/>
              </a:rPr>
              <a:t>Palo Alto: “to alleviate traffic congestion”</a:t>
            </a:r>
          </a:p>
          <a:p>
            <a:pPr marL="635000" indent="-412750">
              <a:lnSpc>
                <a:spcPct val="90000"/>
              </a:lnSpc>
            </a:pPr>
            <a:r>
              <a:rPr lang="en-US" sz="2400" i="1" dirty="0">
                <a:latin typeface="+mj-lt"/>
              </a:rPr>
              <a:t>Napa: “to reduce street congestion”</a:t>
            </a:r>
          </a:p>
          <a:p>
            <a:pPr marL="635000" indent="-412750">
              <a:lnSpc>
                <a:spcPct val="90000"/>
              </a:lnSpc>
            </a:pPr>
            <a:r>
              <a:rPr lang="en-US" sz="2400" i="1" dirty="0">
                <a:latin typeface="+mj-lt"/>
              </a:rPr>
              <a:t>San Diego: “to reduce traffic congestion &amp; improve air quality”</a:t>
            </a:r>
          </a:p>
          <a:p>
            <a:pPr marL="635000" indent="-412750">
              <a:lnSpc>
                <a:spcPct val="90000"/>
              </a:lnSpc>
            </a:pPr>
            <a:r>
              <a:rPr lang="en-US" sz="2400" i="1" dirty="0"/>
              <a:t>Walton County, FL: “reducing congestion to the public streets and promoting the safety and welfare of the public”</a:t>
            </a:r>
            <a:endParaRPr lang="en-US" sz="2400" i="1" dirty="0">
              <a:latin typeface="+mj-lt"/>
            </a:endParaRPr>
          </a:p>
          <a:p>
            <a:pPr marL="635000" indent="-412750">
              <a:lnSpc>
                <a:spcPct val="90000"/>
              </a:lnSpc>
            </a:pPr>
            <a:r>
              <a:rPr lang="en-US" sz="2400" i="1" dirty="0">
                <a:latin typeface="+mj-lt"/>
              </a:rPr>
              <a:t>Generally, to prevent spillover parking problems</a:t>
            </a:r>
          </a:p>
          <a:p>
            <a:pPr marL="635000" indent="-412750" algn="ctr">
              <a:lnSpc>
                <a:spcPct val="90000"/>
              </a:lnSpc>
              <a:buFont typeface="Wingdings" pitchFamily="2" charset="2"/>
              <a:buNone/>
            </a:pPr>
            <a:endParaRPr lang="en-US" sz="2400" i="1" dirty="0"/>
          </a:p>
        </p:txBody>
      </p:sp>
      <p:pic>
        <p:nvPicPr>
          <p:cNvPr id="2" name="Picture 1"/>
          <p:cNvPicPr>
            <a:picLocks noChangeAspect="1"/>
          </p:cNvPicPr>
          <p:nvPr/>
        </p:nvPicPr>
        <p:blipFill>
          <a:blip r:embed="rId3"/>
          <a:stretch>
            <a:fillRect/>
          </a:stretch>
        </p:blipFill>
        <p:spPr>
          <a:xfrm>
            <a:off x="304800" y="1219200"/>
            <a:ext cx="4123267" cy="3092450"/>
          </a:xfrm>
          <a:prstGeom prst="rect">
            <a:avLst/>
          </a:prstGeom>
        </p:spPr>
      </p:pic>
    </p:spTree>
    <p:extLst>
      <p:ext uri="{BB962C8B-B14F-4D97-AF65-F5344CB8AC3E}">
        <p14:creationId xmlns:p14="http://schemas.microsoft.com/office/powerpoint/2010/main" val="4675572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96675">
                                            <p:txEl>
                                              <p:pRg st="0" end="0"/>
                                            </p:txEl>
                                          </p:spTgt>
                                        </p:tgtEl>
                                        <p:attrNameLst>
                                          <p:attrName>style.visibility</p:attrName>
                                        </p:attrNameLst>
                                      </p:cBhvr>
                                      <p:to>
                                        <p:strVal val="visible"/>
                                      </p:to>
                                    </p:set>
                                    <p:animEffect transition="in" filter="dissolve">
                                      <p:cBhvr>
                                        <p:cTn id="7" dur="500"/>
                                        <p:tgtEl>
                                          <p:spTgt spid="796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96675">
                                            <p:txEl>
                                              <p:pRg st="1" end="1"/>
                                            </p:txEl>
                                          </p:spTgt>
                                        </p:tgtEl>
                                        <p:attrNameLst>
                                          <p:attrName>style.visibility</p:attrName>
                                        </p:attrNameLst>
                                      </p:cBhvr>
                                      <p:to>
                                        <p:strVal val="visible"/>
                                      </p:to>
                                    </p:set>
                                    <p:animEffect transition="in" filter="dissolve">
                                      <p:cBhvr>
                                        <p:cTn id="12" dur="500"/>
                                        <p:tgtEl>
                                          <p:spTgt spid="796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96675">
                                            <p:txEl>
                                              <p:pRg st="2" end="2"/>
                                            </p:txEl>
                                          </p:spTgt>
                                        </p:tgtEl>
                                        <p:attrNameLst>
                                          <p:attrName>style.visibility</p:attrName>
                                        </p:attrNameLst>
                                      </p:cBhvr>
                                      <p:to>
                                        <p:strVal val="visible"/>
                                      </p:to>
                                    </p:set>
                                    <p:animEffect transition="in" filter="dissolve">
                                      <p:cBhvr>
                                        <p:cTn id="17" dur="500"/>
                                        <p:tgtEl>
                                          <p:spTgt spid="7966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96675">
                                            <p:txEl>
                                              <p:pRg st="3" end="3"/>
                                            </p:txEl>
                                          </p:spTgt>
                                        </p:tgtEl>
                                        <p:attrNameLst>
                                          <p:attrName>style.visibility</p:attrName>
                                        </p:attrNameLst>
                                      </p:cBhvr>
                                      <p:to>
                                        <p:strVal val="visible"/>
                                      </p:to>
                                    </p:set>
                                    <p:animEffect transition="in" filter="dissolve">
                                      <p:cBhvr>
                                        <p:cTn id="22" dur="500"/>
                                        <p:tgtEl>
                                          <p:spTgt spid="7966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96675">
                                            <p:txEl>
                                              <p:pRg st="4" end="4"/>
                                            </p:txEl>
                                          </p:spTgt>
                                        </p:tgtEl>
                                        <p:attrNameLst>
                                          <p:attrName>style.visibility</p:attrName>
                                        </p:attrNameLst>
                                      </p:cBhvr>
                                      <p:to>
                                        <p:strVal val="visible"/>
                                      </p:to>
                                    </p:set>
                                    <p:animEffect transition="in" filter="dissolve">
                                      <p:cBhvr>
                                        <p:cTn id="27" dur="500"/>
                                        <p:tgtEl>
                                          <p:spTgt spid="79667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96675">
                                            <p:txEl>
                                              <p:pRg st="5" end="5"/>
                                            </p:txEl>
                                          </p:spTgt>
                                        </p:tgtEl>
                                        <p:attrNameLst>
                                          <p:attrName>style.visibility</p:attrName>
                                        </p:attrNameLst>
                                      </p:cBhvr>
                                      <p:to>
                                        <p:strVal val="visible"/>
                                      </p:to>
                                    </p:set>
                                    <p:animEffect transition="in" filter="dissolve">
                                      <p:cBhvr>
                                        <p:cTn id="32" dur="500"/>
                                        <p:tgtEl>
                                          <p:spTgt spid="7966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6675"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IMG0084"/>
          <p:cNvPicPr>
            <a:picLocks noChangeAspect="1" noChangeArrowheads="1"/>
          </p:cNvPicPr>
          <p:nvPr/>
        </p:nvPicPr>
        <p:blipFill>
          <a:blip r:embed="rId3" cstate="print"/>
          <a:srcRect/>
          <a:stretch>
            <a:fillRect/>
          </a:stretch>
        </p:blipFill>
        <p:spPr>
          <a:xfrm>
            <a:off x="0" y="1588"/>
            <a:ext cx="9144000" cy="6094412"/>
          </a:xfrm>
          <a:prstGeom prst="rect">
            <a:avLst/>
          </a:prstGeom>
          <a:noFill/>
          <a:ln/>
        </p:spPr>
      </p:pic>
      <p:sp>
        <p:nvSpPr>
          <p:cNvPr id="10" name="TextBox 9"/>
          <p:cNvSpPr txBox="1"/>
          <p:nvPr/>
        </p:nvSpPr>
        <p:spPr>
          <a:xfrm>
            <a:off x="0" y="152400"/>
            <a:ext cx="9144000" cy="830997"/>
          </a:xfrm>
          <a:prstGeom prst="rect">
            <a:avLst/>
          </a:prstGeom>
          <a:solidFill>
            <a:srgbClr val="005596">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rPr>
              <a:t>Minimum parking requirements are an economically illiterate theory for addressing traffic congestion</a:t>
            </a:r>
          </a:p>
        </p:txBody>
      </p:sp>
      <p:sp>
        <p:nvSpPr>
          <p:cNvPr id="11" name="TextBox 10"/>
          <p:cNvSpPr txBox="1"/>
          <p:nvPr/>
        </p:nvSpPr>
        <p:spPr>
          <a:xfrm>
            <a:off x="381000" y="2971800"/>
            <a:ext cx="8305800" cy="1200329"/>
          </a:xfrm>
          <a:prstGeom prst="rect">
            <a:avLst/>
          </a:prstGeom>
          <a:solidFill>
            <a:srgbClr val="005596">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rPr>
              <a:t>1. Set minimum parking regulations to ensure that virtually all destinations have excess spaces, even when parking is given away free, even at isolated locations with no transit.</a:t>
            </a:r>
          </a:p>
        </p:txBody>
      </p:sp>
      <p:sp>
        <p:nvSpPr>
          <p:cNvPr id="12" name="TextBox 11"/>
          <p:cNvSpPr txBox="1"/>
          <p:nvPr/>
        </p:nvSpPr>
        <p:spPr>
          <a:xfrm>
            <a:off x="381000" y="4287798"/>
            <a:ext cx="8305800" cy="461665"/>
          </a:xfrm>
          <a:prstGeom prst="rect">
            <a:avLst/>
          </a:prstGeom>
          <a:solidFill>
            <a:srgbClr val="005596">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rPr>
              <a:t>2. Prohibit or discourage charging for parking.</a:t>
            </a:r>
          </a:p>
        </p:txBody>
      </p:sp>
      <p:sp>
        <p:nvSpPr>
          <p:cNvPr id="13" name="TextBox 12"/>
          <p:cNvSpPr txBox="1"/>
          <p:nvPr/>
        </p:nvSpPr>
        <p:spPr>
          <a:xfrm>
            <a:off x="381000" y="4872335"/>
            <a:ext cx="8305800" cy="461665"/>
          </a:xfrm>
          <a:prstGeom prst="rect">
            <a:avLst/>
          </a:prstGeom>
          <a:solidFill>
            <a:srgbClr val="005596">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rPr>
              <a:t>3. Prohibit curb parking.</a:t>
            </a:r>
          </a:p>
        </p:txBody>
      </p:sp>
      <p:sp>
        <p:nvSpPr>
          <p:cNvPr id="14" name="TextBox 13"/>
          <p:cNvSpPr txBox="1"/>
          <p:nvPr/>
        </p:nvSpPr>
        <p:spPr>
          <a:xfrm>
            <a:off x="381000" y="5410200"/>
            <a:ext cx="8305800" cy="461665"/>
          </a:xfrm>
          <a:prstGeom prst="rect">
            <a:avLst/>
          </a:prstGeom>
          <a:solidFill>
            <a:srgbClr val="005596">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rPr>
              <a:t>4. Convert curb parking into more traffic lanes.</a:t>
            </a:r>
          </a:p>
        </p:txBody>
      </p:sp>
      <p:sp>
        <p:nvSpPr>
          <p:cNvPr id="15" name="TextBox 14"/>
          <p:cNvSpPr txBox="1"/>
          <p:nvPr/>
        </p:nvSpPr>
        <p:spPr>
          <a:xfrm>
            <a:off x="0" y="6011850"/>
            <a:ext cx="9144000" cy="830997"/>
          </a:xfrm>
          <a:prstGeom prst="rect">
            <a:avLst/>
          </a:prstGeom>
          <a:solidFill>
            <a:srgbClr val="005596">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Result: nobody circles in search of curb parking, more auto capacity…but there were unintended consequences</a:t>
            </a:r>
          </a:p>
        </p:txBody>
      </p:sp>
    </p:spTree>
    <p:extLst>
      <p:ext uri="{BB962C8B-B14F-4D97-AF65-F5344CB8AC3E}">
        <p14:creationId xmlns:p14="http://schemas.microsoft.com/office/powerpoint/2010/main" val="388640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0770" name="Rectangle 2"/>
          <p:cNvSpPr>
            <a:spLocks noGrp="1" noChangeArrowheads="1"/>
          </p:cNvSpPr>
          <p:nvPr>
            <p:ph type="title"/>
          </p:nvPr>
        </p:nvSpPr>
        <p:spPr>
          <a:xfrm>
            <a:off x="152400" y="0"/>
            <a:ext cx="8839200" cy="1143000"/>
          </a:xfrm>
        </p:spPr>
        <p:txBody>
          <a:bodyPr/>
          <a:lstStyle/>
          <a:p>
            <a:r>
              <a:rPr lang="en-US" dirty="0"/>
              <a:t>Minimum Parking Requirements - Source</a:t>
            </a:r>
            <a:endParaRPr lang="en-US" sz="1600" dirty="0"/>
          </a:p>
        </p:txBody>
      </p:sp>
      <p:pic>
        <p:nvPicPr>
          <p:cNvPr id="800771" name="Picture 3" descr="Duany05 corporate park aerial"/>
          <p:cNvPicPr>
            <a:picLocks noGrp="1" noChangeAspect="1" noChangeArrowheads="1"/>
          </p:cNvPicPr>
          <p:nvPr>
            <p:ph sz="half" idx="1"/>
          </p:nvPr>
        </p:nvPicPr>
        <p:blipFill>
          <a:blip r:embed="rId3" cstate="print"/>
          <a:srcRect l="50017"/>
          <a:stretch>
            <a:fillRect/>
          </a:stretch>
        </p:blipFill>
        <p:spPr>
          <a:xfrm>
            <a:off x="582613" y="990600"/>
            <a:ext cx="3989387" cy="5246688"/>
          </a:xfrm>
          <a:noFill/>
          <a:ln/>
        </p:spPr>
      </p:pic>
      <p:sp>
        <p:nvSpPr>
          <p:cNvPr id="800772" name="Rectangle 4"/>
          <p:cNvSpPr>
            <a:spLocks noGrp="1" noChangeArrowheads="1"/>
          </p:cNvSpPr>
          <p:nvPr>
            <p:ph type="body" sz="half" idx="2"/>
          </p:nvPr>
        </p:nvSpPr>
        <p:spPr>
          <a:xfrm>
            <a:off x="4724400" y="1219200"/>
            <a:ext cx="4191000" cy="1981200"/>
          </a:xfrm>
          <a:noFill/>
          <a:ln/>
        </p:spPr>
        <p:txBody>
          <a:bodyPr>
            <a:normAutofit/>
          </a:bodyPr>
          <a:lstStyle/>
          <a:p>
            <a:pPr marL="0" indent="0">
              <a:buFont typeface="Wingdings" pitchFamily="2" charset="2"/>
              <a:buNone/>
              <a:tabLst>
                <a:tab pos="60325" algn="l"/>
              </a:tabLst>
            </a:pPr>
            <a:r>
              <a:rPr lang="en-US" sz="2400" b="1" u="sng" dirty="0"/>
              <a:t>Example: Office Parks</a:t>
            </a:r>
          </a:p>
          <a:p>
            <a:pPr marL="0" indent="0">
              <a:buNone/>
              <a:tabLst>
                <a:tab pos="60325" algn="l"/>
              </a:tabLst>
            </a:pPr>
            <a:r>
              <a:rPr lang="en-US" sz="2400" i="1" dirty="0"/>
              <a:t>ITE Parking Generation</a:t>
            </a:r>
            <a:r>
              <a:rPr lang="en-US" sz="2400" dirty="0"/>
              <a:t> Report</a:t>
            </a:r>
          </a:p>
          <a:p>
            <a:pPr marL="0" indent="0">
              <a:buNone/>
              <a:tabLst>
                <a:tab pos="60325" algn="l"/>
              </a:tabLst>
            </a:pPr>
            <a:r>
              <a:rPr lang="en-US" sz="2400" dirty="0"/>
              <a:t>Peak Occupancy Rates, in spaces per 1000 sf of building area:</a:t>
            </a:r>
          </a:p>
        </p:txBody>
      </p:sp>
      <p:sp>
        <p:nvSpPr>
          <p:cNvPr id="800773" name="Rectangle 5"/>
          <p:cNvSpPr>
            <a:spLocks noChangeArrowheads="1"/>
          </p:cNvSpPr>
          <p:nvPr/>
        </p:nvSpPr>
        <p:spPr bwMode="auto">
          <a:xfrm>
            <a:off x="4724400" y="3124200"/>
            <a:ext cx="3962400" cy="1981200"/>
          </a:xfrm>
          <a:prstGeom prst="rect">
            <a:avLst/>
          </a:prstGeom>
          <a:noFill/>
          <a:ln w="9525">
            <a:noFill/>
            <a:miter lim="800000"/>
            <a:headEnd/>
            <a:tailEnd/>
          </a:ln>
          <a:effectLst/>
        </p:spPr>
        <p:txBody>
          <a:bodyPr/>
          <a:lstStyle/>
          <a:p>
            <a:pPr marL="593725" marR="0" lvl="0" indent="-533400" algn="r" defTabSz="914400" rtl="0" eaLnBrk="1" fontAlgn="auto" latinLnBrk="0" hangingPunct="1">
              <a:lnSpc>
                <a:spcPct val="90000"/>
              </a:lnSpc>
              <a:spcBef>
                <a:spcPct val="2000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rPr>
              <a:t>Lowest: 	0.94 spaces </a:t>
            </a:r>
          </a:p>
          <a:p>
            <a:pPr marL="593725" marR="0" lvl="0" indent="-533400" algn="r" defTabSz="914400" rtl="0" eaLnBrk="1" fontAlgn="auto" latinLnBrk="0" hangingPunct="1">
              <a:lnSpc>
                <a:spcPct val="90000"/>
              </a:lnSpc>
              <a:spcBef>
                <a:spcPct val="2000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rPr>
              <a:t>Average:	2.52 spaces</a:t>
            </a:r>
          </a:p>
          <a:p>
            <a:pPr marL="593725" marR="0" lvl="0" indent="-533400" algn="r" defTabSz="914400" rtl="0" eaLnBrk="1" fontAlgn="auto" latinLnBrk="0" hangingPunct="1">
              <a:lnSpc>
                <a:spcPct val="90000"/>
              </a:lnSpc>
              <a:spcBef>
                <a:spcPct val="2000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rPr>
              <a:t>Highest: 	4.25 spaces</a:t>
            </a:r>
          </a:p>
        </p:txBody>
      </p:sp>
      <p:sp>
        <p:nvSpPr>
          <p:cNvPr id="800774" name="Rectangle 6"/>
          <p:cNvSpPr>
            <a:spLocks noChangeArrowheads="1"/>
          </p:cNvSpPr>
          <p:nvPr/>
        </p:nvSpPr>
        <p:spPr bwMode="auto">
          <a:xfrm>
            <a:off x="4724400" y="4876800"/>
            <a:ext cx="4114800" cy="1752600"/>
          </a:xfrm>
          <a:prstGeom prst="rect">
            <a:avLst/>
          </a:prstGeom>
          <a:noFill/>
          <a:ln w="9525">
            <a:noFill/>
            <a:miter lim="800000"/>
            <a:headEnd/>
            <a:tailEnd/>
          </a:ln>
          <a:effectLst/>
        </p:spPr>
        <p:txBody>
          <a:bodyPr/>
          <a:lstStyle/>
          <a:p>
            <a:pPr marL="19050" marR="0" lvl="0" indent="-19050" algn="l" defTabSz="460375" rtl="0" eaLnBrk="1" fontAlgn="auto" latinLnBrk="0" hangingPunct="1">
              <a:lnSpc>
                <a:spcPct val="90000"/>
              </a:lnSpc>
              <a:spcBef>
                <a:spcPct val="20000"/>
              </a:spcBef>
              <a:spcAft>
                <a:spcPts val="0"/>
              </a:spcAft>
              <a:buClrTx/>
              <a:buSzTx/>
              <a:buFontTx/>
              <a:buNone/>
              <a:tabLst>
                <a:tab pos="687388" algn="l"/>
              </a:tabLst>
              <a:defRPr/>
            </a:pPr>
            <a:r>
              <a:rPr kumimoji="0" lang="en-US" sz="2400" b="1" i="0" u="none" strike="noStrike" kern="1200" cap="none" spc="0" normalizeH="0" baseline="0" noProof="0" dirty="0">
                <a:ln>
                  <a:noFill/>
                </a:ln>
                <a:solidFill>
                  <a:srgbClr val="FFFFFF"/>
                </a:solidFill>
                <a:effectLst/>
                <a:uLnTx/>
                <a:uFillTx/>
                <a:latin typeface="Tw Cen MT" panose="020B0602020104020603"/>
                <a:ea typeface="+mn-ea"/>
                <a:cs typeface="+mn-cs"/>
              </a:rPr>
              <a:t>Typical requirement:</a:t>
            </a:r>
          </a:p>
          <a:p>
            <a:pPr marL="19050" marR="0" lvl="0" indent="-19050" algn="l" defTabSz="460375" rtl="0" eaLnBrk="1" fontAlgn="auto" latinLnBrk="0" hangingPunct="1">
              <a:lnSpc>
                <a:spcPct val="90000"/>
              </a:lnSpc>
              <a:spcBef>
                <a:spcPct val="20000"/>
              </a:spcBef>
              <a:spcAft>
                <a:spcPts val="0"/>
              </a:spcAft>
              <a:buClrTx/>
              <a:buSzTx/>
              <a:buFontTx/>
              <a:buNone/>
              <a:tabLst>
                <a:tab pos="687388" algn="l"/>
              </a:tabLst>
              <a:defRPr/>
            </a:pPr>
            <a:r>
              <a:rPr kumimoji="0" lang="en-US" sz="2400" b="1" i="0" u="none" strike="noStrike" kern="1200" cap="none" spc="0" normalizeH="0" baseline="0" noProof="0" dirty="0">
                <a:ln>
                  <a:noFill/>
                </a:ln>
                <a:solidFill>
                  <a:srgbClr val="FFFFFF"/>
                </a:solidFill>
                <a:effectLst/>
                <a:uLnTx/>
                <a:uFillTx/>
                <a:latin typeface="Tw Cen MT" panose="020B0602020104020603"/>
                <a:ea typeface="+mn-ea"/>
                <a:cs typeface="+mn-cs"/>
              </a:rPr>
              <a:t>		4.0 spaces/1000 sf</a:t>
            </a:r>
          </a:p>
          <a:p>
            <a:pPr marL="19050" marR="0" lvl="0" indent="-19050" algn="l" defTabSz="460375" rtl="0" eaLnBrk="1" fontAlgn="auto" latinLnBrk="0" hangingPunct="1">
              <a:lnSpc>
                <a:spcPct val="90000"/>
              </a:lnSpc>
              <a:spcBef>
                <a:spcPct val="20000"/>
              </a:spcBef>
              <a:spcAft>
                <a:spcPts val="0"/>
              </a:spcAft>
              <a:buClrTx/>
              <a:buSzTx/>
              <a:buFontTx/>
              <a:buNone/>
              <a:tabLst>
                <a:tab pos="687388" algn="l"/>
              </a:tabLst>
              <a:defRPr/>
            </a:pPr>
            <a:r>
              <a:rPr lang="en-US" sz="2400" b="1" dirty="0">
                <a:solidFill>
                  <a:srgbClr val="FFFFFF"/>
                </a:solidFill>
                <a:latin typeface="Tw Cen MT" panose="020B0602020104020603"/>
              </a:rPr>
              <a:t>		Example: Walton County</a:t>
            </a:r>
            <a:endParaRPr kumimoji="0" lang="en-US" sz="2400" b="1"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3391596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00774"/>
                                        </p:tgtEl>
                                        <p:attrNameLst>
                                          <p:attrName>style.visibility</p:attrName>
                                        </p:attrNameLst>
                                      </p:cBhvr>
                                      <p:to>
                                        <p:strVal val="visible"/>
                                      </p:to>
                                    </p:set>
                                    <p:anim calcmode="lin" valueType="num">
                                      <p:cBhvr additive="base">
                                        <p:cTn id="7" dur="500" fill="hold"/>
                                        <p:tgtEl>
                                          <p:spTgt spid="800774"/>
                                        </p:tgtEl>
                                        <p:attrNameLst>
                                          <p:attrName>ppt_x</p:attrName>
                                        </p:attrNameLst>
                                      </p:cBhvr>
                                      <p:tavLst>
                                        <p:tav tm="0">
                                          <p:val>
                                            <p:strVal val="0-#ppt_w/2"/>
                                          </p:val>
                                        </p:tav>
                                        <p:tav tm="100000">
                                          <p:val>
                                            <p:strVal val="#ppt_x"/>
                                          </p:val>
                                        </p:tav>
                                      </p:tavLst>
                                    </p:anim>
                                    <p:anim calcmode="lin" valueType="num">
                                      <p:cBhvr additive="base">
                                        <p:cTn id="8" dur="500" fill="hold"/>
                                        <p:tgtEl>
                                          <p:spTgt spid="8007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0774"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28600" y="228600"/>
            <a:ext cx="8534400" cy="609600"/>
          </a:xfrm>
        </p:spPr>
        <p:txBody>
          <a:bodyPr/>
          <a:lstStyle/>
          <a:p>
            <a:pPr eaLnBrk="1" hangingPunct="1"/>
            <a:endParaRPr lang="en-US"/>
          </a:p>
        </p:txBody>
      </p:sp>
      <p:sp>
        <p:nvSpPr>
          <p:cNvPr id="22531" name="Rectangle 3"/>
          <p:cNvSpPr>
            <a:spLocks noGrp="1" noChangeArrowheads="1"/>
          </p:cNvSpPr>
          <p:nvPr>
            <p:ph type="body" sz="half" idx="2"/>
          </p:nvPr>
        </p:nvSpPr>
        <p:spPr>
          <a:xfrm>
            <a:off x="1828800" y="2709863"/>
            <a:ext cx="5486400" cy="1284287"/>
          </a:xfrm>
        </p:spPr>
        <p:txBody>
          <a:bodyPr anchor="ctr" anchorCtr="1"/>
          <a:lstStyle/>
          <a:p>
            <a:pPr marL="20638" indent="-20638" algn="ctr" eaLnBrk="1" hangingPunct="1">
              <a:buNone/>
            </a:pPr>
            <a:r>
              <a:rPr lang="en-US" sz="3200" dirty="0"/>
              <a:t>What does it cost to increase parking supply?</a:t>
            </a:r>
          </a:p>
        </p:txBody>
      </p:sp>
    </p:spTree>
    <p:extLst>
      <p:ext uri="{BB962C8B-B14F-4D97-AF65-F5344CB8AC3E}">
        <p14:creationId xmlns:p14="http://schemas.microsoft.com/office/powerpoint/2010/main" val="269735453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069C8E-1A51-4DA4-B216-C8EA939C5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24578" name="Rectangle 2"/>
          <p:cNvSpPr>
            <a:spLocks noGrp="1" noChangeArrowheads="1"/>
          </p:cNvSpPr>
          <p:nvPr>
            <p:ph type="title"/>
          </p:nvPr>
        </p:nvSpPr>
        <p:spPr>
          <a:xfrm>
            <a:off x="870558" y="152399"/>
            <a:ext cx="7434197" cy="912223"/>
          </a:xfrm>
        </p:spPr>
        <p:txBody>
          <a:bodyPr>
            <a:normAutofit fontScale="90000"/>
          </a:bodyPr>
          <a:lstStyle/>
          <a:p>
            <a:pPr algn="ctr" eaLnBrk="1" hangingPunct="1"/>
            <a:r>
              <a:rPr lang="en-US" sz="3100" dirty="0">
                <a:latin typeface="+mj-lt"/>
              </a:rPr>
              <a:t>Self-driving vehicles &amp; mobility as a service: what’s happened already?</a:t>
            </a:r>
            <a:endParaRPr lang="en-US" dirty="0">
              <a:latin typeface="+mj-lt"/>
            </a:endParaRPr>
          </a:p>
        </p:txBody>
      </p:sp>
    </p:spTree>
    <p:extLst>
      <p:ext uri="{BB962C8B-B14F-4D97-AF65-F5344CB8AC3E}">
        <p14:creationId xmlns:p14="http://schemas.microsoft.com/office/powerpoint/2010/main" val="116342297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G_3790"/>
          <p:cNvPicPr>
            <a:picLocks noChangeAspect="1" noChangeArrowheads="1"/>
          </p:cNvPicPr>
          <p:nvPr/>
        </p:nvPicPr>
        <p:blipFill>
          <a:blip r:embed="rId3" cstate="print"/>
          <a:srcRect/>
          <a:stretch>
            <a:fillRect/>
          </a:stretch>
        </p:blipFill>
        <p:spPr bwMode="auto">
          <a:xfrm>
            <a:off x="2" y="2"/>
            <a:ext cx="9140825" cy="6856413"/>
          </a:xfrm>
          <a:prstGeom prst="rect">
            <a:avLst/>
          </a:prstGeom>
          <a:noFill/>
          <a:ln w="9525">
            <a:noFill/>
            <a:miter lim="800000"/>
            <a:headEnd/>
            <a:tailEnd/>
          </a:ln>
        </p:spPr>
      </p:pic>
      <p:sp>
        <p:nvSpPr>
          <p:cNvPr id="309251" name="Text Box 3"/>
          <p:cNvSpPr txBox="1">
            <a:spLocks noChangeArrowheads="1"/>
          </p:cNvSpPr>
          <p:nvPr/>
        </p:nvSpPr>
        <p:spPr bwMode="auto">
          <a:xfrm>
            <a:off x="7670800" y="5181602"/>
            <a:ext cx="1473200" cy="51911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FF33"/>
                </a:solidFill>
                <a:effectLst/>
                <a:uLnTx/>
                <a:uFillTx/>
                <a:latin typeface="Arial" pitchFamily="34" charset="0"/>
                <a:ea typeface="+mn-ea"/>
                <a:cs typeface="+mn-cs"/>
              </a:rPr>
              <a:t>$50,000</a:t>
            </a:r>
          </a:p>
        </p:txBody>
      </p:sp>
      <p:sp>
        <p:nvSpPr>
          <p:cNvPr id="309252" name="Text Box 4"/>
          <p:cNvSpPr txBox="1">
            <a:spLocks noChangeArrowheads="1"/>
          </p:cNvSpPr>
          <p:nvPr/>
        </p:nvSpPr>
        <p:spPr bwMode="auto">
          <a:xfrm>
            <a:off x="4038600" y="5181602"/>
            <a:ext cx="1473200" cy="51911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FF33"/>
                </a:solidFill>
                <a:effectLst/>
                <a:uLnTx/>
                <a:uFillTx/>
                <a:latin typeface="Arial" pitchFamily="34" charset="0"/>
                <a:ea typeface="+mn-ea"/>
                <a:cs typeface="+mn-cs"/>
              </a:rPr>
              <a:t>$50,000</a:t>
            </a:r>
          </a:p>
        </p:txBody>
      </p:sp>
      <p:sp>
        <p:nvSpPr>
          <p:cNvPr id="309253" name="Text Box 5"/>
          <p:cNvSpPr txBox="1">
            <a:spLocks noChangeArrowheads="1"/>
          </p:cNvSpPr>
          <p:nvPr/>
        </p:nvSpPr>
        <p:spPr bwMode="auto">
          <a:xfrm>
            <a:off x="533400" y="4343402"/>
            <a:ext cx="1473200" cy="51911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FF33"/>
                </a:solidFill>
                <a:effectLst/>
                <a:uLnTx/>
                <a:uFillTx/>
                <a:latin typeface="Arial" pitchFamily="34" charset="0"/>
                <a:ea typeface="+mn-ea"/>
                <a:cs typeface="+mn-cs"/>
              </a:rPr>
              <a:t>$50,000</a:t>
            </a:r>
          </a:p>
        </p:txBody>
      </p:sp>
      <p:sp>
        <p:nvSpPr>
          <p:cNvPr id="309254" name="Text Box 6"/>
          <p:cNvSpPr txBox="1">
            <a:spLocks noChangeArrowheads="1"/>
          </p:cNvSpPr>
          <p:nvPr/>
        </p:nvSpPr>
        <p:spPr bwMode="auto">
          <a:xfrm>
            <a:off x="0" y="3505202"/>
            <a:ext cx="1473200" cy="51911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FF33"/>
                </a:solidFill>
                <a:effectLst/>
                <a:uLnTx/>
                <a:uFillTx/>
                <a:latin typeface="Arial" pitchFamily="34" charset="0"/>
                <a:ea typeface="+mn-ea"/>
                <a:cs typeface="+mn-cs"/>
              </a:rPr>
              <a:t>$50,000</a:t>
            </a:r>
          </a:p>
        </p:txBody>
      </p:sp>
      <p:sp>
        <p:nvSpPr>
          <p:cNvPr id="309255" name="Text Box 7"/>
          <p:cNvSpPr txBox="1">
            <a:spLocks noChangeArrowheads="1"/>
          </p:cNvSpPr>
          <p:nvPr/>
        </p:nvSpPr>
        <p:spPr bwMode="auto">
          <a:xfrm>
            <a:off x="7848602" y="3200402"/>
            <a:ext cx="1101725" cy="39687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6FF33"/>
                </a:solidFill>
                <a:effectLst/>
                <a:uLnTx/>
                <a:uFillTx/>
                <a:latin typeface="Arial" pitchFamily="34" charset="0"/>
                <a:ea typeface="+mn-ea"/>
                <a:cs typeface="+mn-cs"/>
              </a:rPr>
              <a:t>$50,000</a:t>
            </a:r>
          </a:p>
        </p:txBody>
      </p:sp>
      <p:sp>
        <p:nvSpPr>
          <p:cNvPr id="309256" name="Text Box 8"/>
          <p:cNvSpPr txBox="1">
            <a:spLocks noChangeArrowheads="1"/>
          </p:cNvSpPr>
          <p:nvPr/>
        </p:nvSpPr>
        <p:spPr bwMode="auto">
          <a:xfrm>
            <a:off x="6096002" y="3048002"/>
            <a:ext cx="1101725" cy="39687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6FF33"/>
                </a:solidFill>
                <a:effectLst/>
                <a:uLnTx/>
                <a:uFillTx/>
                <a:latin typeface="Arial" pitchFamily="34" charset="0"/>
                <a:ea typeface="+mn-ea"/>
                <a:cs typeface="+mn-cs"/>
              </a:rPr>
              <a:t>$50,000</a:t>
            </a:r>
          </a:p>
        </p:txBody>
      </p:sp>
      <p:sp>
        <p:nvSpPr>
          <p:cNvPr id="309257" name="Text Box 9"/>
          <p:cNvSpPr txBox="1">
            <a:spLocks noChangeArrowheads="1"/>
          </p:cNvSpPr>
          <p:nvPr/>
        </p:nvSpPr>
        <p:spPr bwMode="auto">
          <a:xfrm>
            <a:off x="4343402" y="2971802"/>
            <a:ext cx="1101725" cy="39687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6FF33"/>
                </a:solidFill>
                <a:effectLst/>
                <a:uLnTx/>
                <a:uFillTx/>
                <a:latin typeface="Arial" pitchFamily="34" charset="0"/>
                <a:ea typeface="+mn-ea"/>
                <a:cs typeface="+mn-cs"/>
              </a:rPr>
              <a:t>$50,000</a:t>
            </a:r>
          </a:p>
        </p:txBody>
      </p:sp>
      <p:sp>
        <p:nvSpPr>
          <p:cNvPr id="309258" name="Text Box 10"/>
          <p:cNvSpPr txBox="1">
            <a:spLocks noChangeArrowheads="1"/>
          </p:cNvSpPr>
          <p:nvPr/>
        </p:nvSpPr>
        <p:spPr bwMode="auto">
          <a:xfrm>
            <a:off x="3352802" y="2819402"/>
            <a:ext cx="1101725" cy="39687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6FF33"/>
                </a:solidFill>
                <a:effectLst/>
                <a:uLnTx/>
                <a:uFillTx/>
                <a:latin typeface="Arial" pitchFamily="34" charset="0"/>
                <a:ea typeface="+mn-ea"/>
                <a:cs typeface="+mn-cs"/>
              </a:rPr>
              <a:t>$50,000</a:t>
            </a:r>
          </a:p>
        </p:txBody>
      </p:sp>
      <p:sp>
        <p:nvSpPr>
          <p:cNvPr id="309259" name="Text Box 11"/>
          <p:cNvSpPr txBox="1">
            <a:spLocks noChangeArrowheads="1"/>
          </p:cNvSpPr>
          <p:nvPr/>
        </p:nvSpPr>
        <p:spPr bwMode="auto">
          <a:xfrm>
            <a:off x="2133602" y="2743202"/>
            <a:ext cx="1101725" cy="39687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6FF33"/>
                </a:solidFill>
                <a:effectLst/>
                <a:uLnTx/>
                <a:uFillTx/>
                <a:latin typeface="Arial" pitchFamily="34" charset="0"/>
                <a:ea typeface="+mn-ea"/>
                <a:cs typeface="+mn-cs"/>
              </a:rPr>
              <a:t>$50,000</a:t>
            </a:r>
          </a:p>
        </p:txBody>
      </p:sp>
      <p:sp>
        <p:nvSpPr>
          <p:cNvPr id="309260" name="Text Box 12"/>
          <p:cNvSpPr txBox="1">
            <a:spLocks noChangeArrowheads="1"/>
          </p:cNvSpPr>
          <p:nvPr/>
        </p:nvSpPr>
        <p:spPr bwMode="auto">
          <a:xfrm>
            <a:off x="1066802" y="2514602"/>
            <a:ext cx="1101725" cy="39687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6FF33"/>
                </a:solidFill>
                <a:effectLst/>
                <a:uLnTx/>
                <a:uFillTx/>
                <a:latin typeface="Arial" pitchFamily="34" charset="0"/>
                <a:ea typeface="+mn-ea"/>
                <a:cs typeface="+mn-cs"/>
              </a:rPr>
              <a:t>$50,000</a:t>
            </a:r>
          </a:p>
        </p:txBody>
      </p:sp>
      <p:sp>
        <p:nvSpPr>
          <p:cNvPr id="309261" name="Text Box 13"/>
          <p:cNvSpPr txBox="1">
            <a:spLocks noChangeArrowheads="1"/>
          </p:cNvSpPr>
          <p:nvPr/>
        </p:nvSpPr>
        <p:spPr bwMode="auto">
          <a:xfrm>
            <a:off x="2" y="2362202"/>
            <a:ext cx="1101725" cy="39687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6FF33"/>
                </a:solidFill>
                <a:effectLst/>
                <a:uLnTx/>
                <a:uFillTx/>
                <a:latin typeface="Arial" pitchFamily="34" charset="0"/>
                <a:ea typeface="+mn-ea"/>
                <a:cs typeface="+mn-cs"/>
              </a:rPr>
              <a:t>$50,000</a:t>
            </a:r>
          </a:p>
        </p:txBody>
      </p:sp>
      <p:grpSp>
        <p:nvGrpSpPr>
          <p:cNvPr id="2" name="Group 14"/>
          <p:cNvGrpSpPr>
            <a:grpSpLocks/>
          </p:cNvGrpSpPr>
          <p:nvPr/>
        </p:nvGrpSpPr>
        <p:grpSpPr bwMode="auto">
          <a:xfrm>
            <a:off x="2514600" y="2514600"/>
            <a:ext cx="6553200" cy="609600"/>
            <a:chOff x="1584" y="1584"/>
            <a:chExt cx="4128" cy="384"/>
          </a:xfrm>
        </p:grpSpPr>
        <p:sp>
          <p:nvSpPr>
            <p:cNvPr id="23577" name="Text Box 15"/>
            <p:cNvSpPr txBox="1">
              <a:spLocks noChangeArrowheads="1"/>
            </p:cNvSpPr>
            <p:nvPr/>
          </p:nvSpPr>
          <p:spPr bwMode="auto">
            <a:xfrm>
              <a:off x="5193" y="1776"/>
              <a:ext cx="519" cy="19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FF33"/>
                  </a:solidFill>
                  <a:effectLst/>
                  <a:uLnTx/>
                  <a:uFillTx/>
                  <a:latin typeface="Arial" pitchFamily="34" charset="0"/>
                  <a:ea typeface="+mn-ea"/>
                  <a:cs typeface="+mn-cs"/>
                </a:rPr>
                <a:t>$50,000</a:t>
              </a:r>
            </a:p>
          </p:txBody>
        </p:sp>
        <p:sp>
          <p:nvSpPr>
            <p:cNvPr id="23578" name="Text Box 16"/>
            <p:cNvSpPr txBox="1">
              <a:spLocks noChangeArrowheads="1"/>
            </p:cNvSpPr>
            <p:nvPr/>
          </p:nvSpPr>
          <p:spPr bwMode="auto">
            <a:xfrm>
              <a:off x="4368" y="1728"/>
              <a:ext cx="519" cy="19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FF33"/>
                  </a:solidFill>
                  <a:effectLst/>
                  <a:uLnTx/>
                  <a:uFillTx/>
                  <a:latin typeface="Arial" pitchFamily="34" charset="0"/>
                  <a:ea typeface="+mn-ea"/>
                  <a:cs typeface="+mn-cs"/>
                </a:rPr>
                <a:t>$50,000</a:t>
              </a:r>
            </a:p>
          </p:txBody>
        </p:sp>
        <p:sp>
          <p:nvSpPr>
            <p:cNvPr id="23579" name="Text Box 17"/>
            <p:cNvSpPr txBox="1">
              <a:spLocks noChangeArrowheads="1"/>
            </p:cNvSpPr>
            <p:nvPr/>
          </p:nvSpPr>
          <p:spPr bwMode="auto">
            <a:xfrm>
              <a:off x="3792" y="1680"/>
              <a:ext cx="519" cy="19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FF33"/>
                  </a:solidFill>
                  <a:effectLst/>
                  <a:uLnTx/>
                  <a:uFillTx/>
                  <a:latin typeface="Arial" pitchFamily="34" charset="0"/>
                  <a:ea typeface="+mn-ea"/>
                  <a:cs typeface="+mn-cs"/>
                </a:rPr>
                <a:t>$50,000</a:t>
              </a:r>
            </a:p>
          </p:txBody>
        </p:sp>
        <p:sp>
          <p:nvSpPr>
            <p:cNvPr id="23580" name="Text Box 18"/>
            <p:cNvSpPr txBox="1">
              <a:spLocks noChangeArrowheads="1"/>
            </p:cNvSpPr>
            <p:nvPr/>
          </p:nvSpPr>
          <p:spPr bwMode="auto">
            <a:xfrm>
              <a:off x="3216" y="1632"/>
              <a:ext cx="519" cy="19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FF33"/>
                  </a:solidFill>
                  <a:effectLst/>
                  <a:uLnTx/>
                  <a:uFillTx/>
                  <a:latin typeface="Arial" pitchFamily="34" charset="0"/>
                  <a:ea typeface="+mn-ea"/>
                  <a:cs typeface="+mn-cs"/>
                </a:rPr>
                <a:t>$50,000</a:t>
              </a:r>
            </a:p>
          </p:txBody>
        </p:sp>
        <p:sp>
          <p:nvSpPr>
            <p:cNvPr id="23581" name="Text Box 19"/>
            <p:cNvSpPr txBox="1">
              <a:spLocks noChangeArrowheads="1"/>
            </p:cNvSpPr>
            <p:nvPr/>
          </p:nvSpPr>
          <p:spPr bwMode="auto">
            <a:xfrm>
              <a:off x="2592" y="1584"/>
              <a:ext cx="519" cy="19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FF33"/>
                  </a:solidFill>
                  <a:effectLst/>
                  <a:uLnTx/>
                  <a:uFillTx/>
                  <a:latin typeface="Arial" pitchFamily="34" charset="0"/>
                  <a:ea typeface="+mn-ea"/>
                  <a:cs typeface="+mn-cs"/>
                </a:rPr>
                <a:t>$50,000</a:t>
              </a:r>
            </a:p>
          </p:txBody>
        </p:sp>
        <p:sp>
          <p:nvSpPr>
            <p:cNvPr id="23582" name="Text Box 20"/>
            <p:cNvSpPr txBox="1">
              <a:spLocks noChangeArrowheads="1"/>
            </p:cNvSpPr>
            <p:nvPr/>
          </p:nvSpPr>
          <p:spPr bwMode="auto">
            <a:xfrm>
              <a:off x="2064" y="1584"/>
              <a:ext cx="519" cy="19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FF33"/>
                  </a:solidFill>
                  <a:effectLst/>
                  <a:uLnTx/>
                  <a:uFillTx/>
                  <a:latin typeface="Arial" pitchFamily="34" charset="0"/>
                  <a:ea typeface="+mn-ea"/>
                  <a:cs typeface="+mn-cs"/>
                </a:rPr>
                <a:t>$50,000</a:t>
              </a:r>
            </a:p>
          </p:txBody>
        </p:sp>
        <p:sp>
          <p:nvSpPr>
            <p:cNvPr id="23583" name="Text Box 21"/>
            <p:cNvSpPr txBox="1">
              <a:spLocks noChangeArrowheads="1"/>
            </p:cNvSpPr>
            <p:nvPr/>
          </p:nvSpPr>
          <p:spPr bwMode="auto">
            <a:xfrm>
              <a:off x="1584" y="1584"/>
              <a:ext cx="519" cy="19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FF33"/>
                  </a:solidFill>
                  <a:effectLst/>
                  <a:uLnTx/>
                  <a:uFillTx/>
                  <a:latin typeface="Arial" pitchFamily="34" charset="0"/>
                  <a:ea typeface="+mn-ea"/>
                  <a:cs typeface="+mn-cs"/>
                </a:rPr>
                <a:t>$50,000</a:t>
              </a:r>
            </a:p>
          </p:txBody>
        </p:sp>
      </p:grpSp>
      <p:grpSp>
        <p:nvGrpSpPr>
          <p:cNvPr id="3" name="Group 22"/>
          <p:cNvGrpSpPr>
            <a:grpSpLocks/>
          </p:cNvGrpSpPr>
          <p:nvPr/>
        </p:nvGrpSpPr>
        <p:grpSpPr bwMode="auto">
          <a:xfrm>
            <a:off x="2819402" y="2286002"/>
            <a:ext cx="6118225" cy="519113"/>
            <a:chOff x="1776" y="1440"/>
            <a:chExt cx="3854" cy="327"/>
          </a:xfrm>
        </p:grpSpPr>
        <p:grpSp>
          <p:nvGrpSpPr>
            <p:cNvPr id="4" name="Group 23"/>
            <p:cNvGrpSpPr>
              <a:grpSpLocks/>
            </p:cNvGrpSpPr>
            <p:nvPr/>
          </p:nvGrpSpPr>
          <p:grpSpPr bwMode="auto">
            <a:xfrm>
              <a:off x="2736" y="1488"/>
              <a:ext cx="2894" cy="279"/>
              <a:chOff x="2736" y="1488"/>
              <a:chExt cx="2894" cy="279"/>
            </a:xfrm>
          </p:grpSpPr>
          <p:sp>
            <p:nvSpPr>
              <p:cNvPr id="23571" name="Text Box 24"/>
              <p:cNvSpPr txBox="1">
                <a:spLocks noChangeArrowheads="1"/>
              </p:cNvSpPr>
              <p:nvPr/>
            </p:nvSpPr>
            <p:spPr bwMode="auto">
              <a:xfrm>
                <a:off x="5280" y="1632"/>
                <a:ext cx="350" cy="13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6FF33"/>
                    </a:solidFill>
                    <a:effectLst/>
                    <a:uLnTx/>
                    <a:uFillTx/>
                    <a:latin typeface="Arial" pitchFamily="34" charset="0"/>
                    <a:ea typeface="+mn-ea"/>
                    <a:cs typeface="+mn-cs"/>
                  </a:rPr>
                  <a:t>$50,000</a:t>
                </a:r>
              </a:p>
            </p:txBody>
          </p:sp>
          <p:sp>
            <p:nvSpPr>
              <p:cNvPr id="23572" name="Text Box 25"/>
              <p:cNvSpPr txBox="1">
                <a:spLocks noChangeArrowheads="1"/>
              </p:cNvSpPr>
              <p:nvPr/>
            </p:nvSpPr>
            <p:spPr bwMode="auto">
              <a:xfrm>
                <a:off x="4512" y="1584"/>
                <a:ext cx="350" cy="13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6FF33"/>
                    </a:solidFill>
                    <a:effectLst/>
                    <a:uLnTx/>
                    <a:uFillTx/>
                    <a:latin typeface="Arial" pitchFamily="34" charset="0"/>
                    <a:ea typeface="+mn-ea"/>
                    <a:cs typeface="+mn-cs"/>
                  </a:rPr>
                  <a:t>$50,000</a:t>
                </a:r>
              </a:p>
            </p:txBody>
          </p:sp>
          <p:sp>
            <p:nvSpPr>
              <p:cNvPr id="23573" name="Text Box 26"/>
              <p:cNvSpPr txBox="1">
                <a:spLocks noChangeArrowheads="1"/>
              </p:cNvSpPr>
              <p:nvPr/>
            </p:nvSpPr>
            <p:spPr bwMode="auto">
              <a:xfrm>
                <a:off x="4080" y="1593"/>
                <a:ext cx="350" cy="13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6FF33"/>
                    </a:solidFill>
                    <a:effectLst/>
                    <a:uLnTx/>
                    <a:uFillTx/>
                    <a:latin typeface="Arial" pitchFamily="34" charset="0"/>
                    <a:ea typeface="+mn-ea"/>
                    <a:cs typeface="+mn-cs"/>
                  </a:rPr>
                  <a:t>$50,000</a:t>
                </a:r>
              </a:p>
            </p:txBody>
          </p:sp>
          <p:sp>
            <p:nvSpPr>
              <p:cNvPr id="23574" name="Text Box 27"/>
              <p:cNvSpPr txBox="1">
                <a:spLocks noChangeArrowheads="1"/>
              </p:cNvSpPr>
              <p:nvPr/>
            </p:nvSpPr>
            <p:spPr bwMode="auto">
              <a:xfrm>
                <a:off x="3600" y="1536"/>
                <a:ext cx="350" cy="13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6FF33"/>
                    </a:solidFill>
                    <a:effectLst/>
                    <a:uLnTx/>
                    <a:uFillTx/>
                    <a:latin typeface="Arial" pitchFamily="34" charset="0"/>
                    <a:ea typeface="+mn-ea"/>
                    <a:cs typeface="+mn-cs"/>
                  </a:rPr>
                  <a:t>$50,000</a:t>
                </a:r>
              </a:p>
            </p:txBody>
          </p:sp>
          <p:sp>
            <p:nvSpPr>
              <p:cNvPr id="23575" name="Text Box 28"/>
              <p:cNvSpPr txBox="1">
                <a:spLocks noChangeArrowheads="1"/>
              </p:cNvSpPr>
              <p:nvPr/>
            </p:nvSpPr>
            <p:spPr bwMode="auto">
              <a:xfrm>
                <a:off x="3120" y="1536"/>
                <a:ext cx="350" cy="13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6FF33"/>
                    </a:solidFill>
                    <a:effectLst/>
                    <a:uLnTx/>
                    <a:uFillTx/>
                    <a:latin typeface="Arial" pitchFamily="34" charset="0"/>
                    <a:ea typeface="+mn-ea"/>
                    <a:cs typeface="+mn-cs"/>
                  </a:rPr>
                  <a:t>$50,000</a:t>
                </a:r>
              </a:p>
            </p:txBody>
          </p:sp>
          <p:sp>
            <p:nvSpPr>
              <p:cNvPr id="23576" name="Text Box 29"/>
              <p:cNvSpPr txBox="1">
                <a:spLocks noChangeArrowheads="1"/>
              </p:cNvSpPr>
              <p:nvPr/>
            </p:nvSpPr>
            <p:spPr bwMode="auto">
              <a:xfrm>
                <a:off x="2736" y="1488"/>
                <a:ext cx="350" cy="13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6FF33"/>
                    </a:solidFill>
                    <a:effectLst/>
                    <a:uLnTx/>
                    <a:uFillTx/>
                    <a:latin typeface="Arial" pitchFamily="34" charset="0"/>
                    <a:ea typeface="+mn-ea"/>
                    <a:cs typeface="+mn-cs"/>
                  </a:rPr>
                  <a:t>$50,000</a:t>
                </a:r>
              </a:p>
            </p:txBody>
          </p:sp>
        </p:grpSp>
        <p:sp>
          <p:nvSpPr>
            <p:cNvPr id="23569" name="Text Box 30"/>
            <p:cNvSpPr txBox="1">
              <a:spLocks noChangeArrowheads="1"/>
            </p:cNvSpPr>
            <p:nvPr/>
          </p:nvSpPr>
          <p:spPr bwMode="auto">
            <a:xfrm>
              <a:off x="2160" y="1488"/>
              <a:ext cx="350" cy="13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6FF33"/>
                  </a:solidFill>
                  <a:effectLst/>
                  <a:uLnTx/>
                  <a:uFillTx/>
                  <a:latin typeface="Arial" pitchFamily="34" charset="0"/>
                  <a:ea typeface="+mn-ea"/>
                  <a:cs typeface="+mn-cs"/>
                </a:rPr>
                <a:t>$50,000</a:t>
              </a:r>
            </a:p>
          </p:txBody>
        </p:sp>
        <p:sp>
          <p:nvSpPr>
            <p:cNvPr id="23570" name="Text Box 31"/>
            <p:cNvSpPr txBox="1">
              <a:spLocks noChangeArrowheads="1"/>
            </p:cNvSpPr>
            <p:nvPr/>
          </p:nvSpPr>
          <p:spPr bwMode="auto">
            <a:xfrm>
              <a:off x="1776" y="1440"/>
              <a:ext cx="350" cy="13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6FF33"/>
                  </a:solidFill>
                  <a:effectLst/>
                  <a:uLnTx/>
                  <a:uFillTx/>
                  <a:latin typeface="Arial" pitchFamily="34" charset="0"/>
                  <a:ea typeface="+mn-ea"/>
                  <a:cs typeface="+mn-cs"/>
                </a:rPr>
                <a:t>$50,000</a:t>
              </a:r>
            </a:p>
          </p:txBody>
        </p:sp>
      </p:grpSp>
      <p:sp>
        <p:nvSpPr>
          <p:cNvPr id="32" name="Rectangle 31">
            <a:extLst>
              <a:ext uri="{FF2B5EF4-FFF2-40B4-BE49-F238E27FC236}">
                <a16:creationId xmlns:a16="http://schemas.microsoft.com/office/drawing/2014/main" id="{E777E0CF-1F0F-4415-9761-B949B9F293DA}"/>
              </a:ext>
            </a:extLst>
          </p:cNvPr>
          <p:cNvSpPr/>
          <p:nvPr/>
        </p:nvSpPr>
        <p:spPr>
          <a:xfrm>
            <a:off x="304802" y="6400802"/>
            <a:ext cx="365760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w Cen MT" panose="020B0602020104020603"/>
                <a:ea typeface="+mn-ea"/>
                <a:cs typeface="+mn-cs"/>
              </a:rPr>
              <a:t>Photo &amp; graphic concept by Dan Zack</a:t>
            </a:r>
          </a:p>
        </p:txBody>
      </p:sp>
      <p:sp>
        <p:nvSpPr>
          <p:cNvPr id="33" name="Title 2">
            <a:extLst>
              <a:ext uri="{FF2B5EF4-FFF2-40B4-BE49-F238E27FC236}">
                <a16:creationId xmlns:a16="http://schemas.microsoft.com/office/drawing/2014/main" id="{9829B5ED-24A6-4768-B95F-0A562956DF1D}"/>
              </a:ext>
            </a:extLst>
          </p:cNvPr>
          <p:cNvSpPr txBox="1">
            <a:spLocks/>
          </p:cNvSpPr>
          <p:nvPr/>
        </p:nvSpPr>
        <p:spPr>
          <a:xfrm>
            <a:off x="457200" y="152400"/>
            <a:ext cx="8229600" cy="762000"/>
          </a:xfrm>
          <a:prstGeom prst="rect">
            <a:avLst/>
          </a:prstGeom>
        </p:spPr>
        <p:txBody>
          <a:bodyPr/>
          <a:lstStyle>
            <a:lvl1pPr algn="l" defTabSz="914400" rtl="0" eaLnBrk="1" latinLnBrk="0" hangingPunct="1">
              <a:spcBef>
                <a:spcPct val="0"/>
              </a:spcBef>
              <a:buNone/>
              <a:defRPr sz="2800" b="1" kern="1200">
                <a:solidFill>
                  <a:schemeClr val="bg1"/>
                </a:solidFill>
                <a:latin typeface="Tw Cen MT" pitchFamily="34" charset="0"/>
                <a:ea typeface="+mj-ea"/>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w Cen MT" pitchFamily="34" charset="0"/>
                <a:ea typeface="+mj-ea"/>
                <a:cs typeface="Arial" pitchFamily="34" charset="0"/>
              </a:rPr>
              <a:t> Cost per space gained</a:t>
            </a:r>
          </a:p>
        </p:txBody>
      </p:sp>
    </p:spTree>
    <p:extLst>
      <p:ext uri="{BB962C8B-B14F-4D97-AF65-F5344CB8AC3E}">
        <p14:creationId xmlns:p14="http://schemas.microsoft.com/office/powerpoint/2010/main" val="264532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925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0925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309253"/>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309254"/>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309255"/>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309256"/>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309257"/>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309258"/>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309259"/>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309260"/>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grpId="0" nodeType="afterEffect">
                                  <p:stCondLst>
                                    <p:cond delay="0"/>
                                  </p:stCondLst>
                                  <p:childTnLst>
                                    <p:set>
                                      <p:cBhvr>
                                        <p:cTn id="36" dur="1" fill="hold">
                                          <p:stCondLst>
                                            <p:cond delay="499"/>
                                          </p:stCondLst>
                                        </p:cTn>
                                        <p:tgtEl>
                                          <p:spTgt spid="309261"/>
                                        </p:tgtEl>
                                        <p:attrNameLst>
                                          <p:attrName>style.visibility</p:attrName>
                                        </p:attrNameLst>
                                      </p:cBhvr>
                                      <p:to>
                                        <p:strVal val="visible"/>
                                      </p:to>
                                    </p:set>
                                  </p:childTnLst>
                                </p:cTn>
                              </p:par>
                            </p:childTnLst>
                          </p:cTn>
                        </p:par>
                        <p:par>
                          <p:cTn id="37" fill="hold">
                            <p:stCondLst>
                              <p:cond delay="5500"/>
                            </p:stCondLst>
                            <p:childTnLst>
                              <p:par>
                                <p:cTn id="38" presetID="22" presetClass="entr" presetSubtype="2"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right)">
                                      <p:cBhvr>
                                        <p:cTn id="40" dur="500"/>
                                        <p:tgtEl>
                                          <p:spTgt spid="2"/>
                                        </p:tgtEl>
                                      </p:cBhvr>
                                    </p:animEffect>
                                  </p:childTnLst>
                                </p:cTn>
                              </p:par>
                            </p:childTnLst>
                          </p:cTn>
                        </p:par>
                        <p:par>
                          <p:cTn id="41" fill="hold">
                            <p:stCondLst>
                              <p:cond delay="6000"/>
                            </p:stCondLst>
                            <p:childTnLst>
                              <p:par>
                                <p:cTn id="42" presetID="22" presetClass="entr" presetSubtype="4"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down)">
                                      <p:cBhvr>
                                        <p:cTn id="44" dur="500"/>
                                        <p:tgtEl>
                                          <p:spTgt spid="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2">
                                            <p:txEl>
                                              <p:pRg st="0" end="0"/>
                                            </p:txEl>
                                          </p:spTgt>
                                        </p:tgtEl>
                                        <p:attrNameLst>
                                          <p:attrName>style.visibility</p:attrName>
                                        </p:attrNameLst>
                                      </p:cBhvr>
                                      <p:to>
                                        <p:strVal val="visible"/>
                                      </p:to>
                                    </p:set>
                                    <p:animEffect transition="in" filter="fade">
                                      <p:cBhvr>
                                        <p:cTn id="47" dur="20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autoUpdateAnimBg="0"/>
      <p:bldP spid="309252" grpId="0" autoUpdateAnimBg="0"/>
      <p:bldP spid="309253" grpId="0" autoUpdateAnimBg="0"/>
      <p:bldP spid="309254" grpId="0" autoUpdateAnimBg="0"/>
      <p:bldP spid="309255" grpId="0" autoUpdateAnimBg="0"/>
      <p:bldP spid="309256" grpId="0" autoUpdateAnimBg="0"/>
      <p:bldP spid="309257" grpId="0" autoUpdateAnimBg="0"/>
      <p:bldP spid="309258" grpId="0" autoUpdateAnimBg="0"/>
      <p:bldP spid="309259" grpId="0" autoUpdateAnimBg="0"/>
      <p:bldP spid="309260" grpId="0" autoUpdateAnimBg="0"/>
      <p:bldP spid="309261" grpId="0" autoUpdateAnimBg="0"/>
      <p:bldP spid="32"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Option: Build more parking</a:t>
            </a:r>
          </a:p>
        </p:txBody>
      </p:sp>
      <p:sp>
        <p:nvSpPr>
          <p:cNvPr id="24579" name="Rectangle 3"/>
          <p:cNvSpPr>
            <a:spLocks noGrp="1" noChangeArrowheads="1"/>
          </p:cNvSpPr>
          <p:nvPr>
            <p:ph idx="1"/>
          </p:nvPr>
        </p:nvSpPr>
        <p:spPr/>
        <p:txBody>
          <a:bodyPr anchor="ctr" anchorCtr="1">
            <a:normAutofit/>
          </a:bodyPr>
          <a:lstStyle/>
          <a:p>
            <a:pPr marL="20638" indent="-20638" algn="ctr">
              <a:buNone/>
            </a:pPr>
            <a:r>
              <a:rPr lang="en-US" sz="3200" dirty="0"/>
              <a:t>How much revenue is needed to break even on the cost of building and operating a $50,000 parking space?</a:t>
            </a:r>
          </a:p>
        </p:txBody>
      </p:sp>
    </p:spTree>
    <p:extLst>
      <p:ext uri="{BB962C8B-B14F-4D97-AF65-F5344CB8AC3E}">
        <p14:creationId xmlns:p14="http://schemas.microsoft.com/office/powerpoint/2010/main" val="289672256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G_3790"/>
          <p:cNvPicPr>
            <a:picLocks noChangeAspect="1" noChangeArrowheads="1"/>
          </p:cNvPicPr>
          <p:nvPr/>
        </p:nvPicPr>
        <p:blipFill>
          <a:blip r:embed="rId3" cstate="print"/>
          <a:srcRect/>
          <a:stretch>
            <a:fillRect/>
          </a:stretch>
        </p:blipFill>
        <p:spPr bwMode="auto">
          <a:xfrm>
            <a:off x="2" y="2"/>
            <a:ext cx="9140825" cy="6856413"/>
          </a:xfrm>
          <a:prstGeom prst="rect">
            <a:avLst/>
          </a:prstGeom>
          <a:noFill/>
          <a:ln w="9525">
            <a:noFill/>
            <a:miter lim="800000"/>
            <a:headEnd/>
            <a:tailEnd/>
          </a:ln>
        </p:spPr>
      </p:pic>
      <p:sp>
        <p:nvSpPr>
          <p:cNvPr id="309251" name="Text Box 3"/>
          <p:cNvSpPr txBox="1">
            <a:spLocks noChangeArrowheads="1"/>
          </p:cNvSpPr>
          <p:nvPr/>
        </p:nvSpPr>
        <p:spPr bwMode="auto">
          <a:xfrm>
            <a:off x="6934202" y="6105525"/>
            <a:ext cx="2085827"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FF33"/>
                </a:solidFill>
                <a:effectLst/>
                <a:uLnTx/>
                <a:uFillTx/>
                <a:latin typeface="Arial" pitchFamily="34" charset="0"/>
                <a:ea typeface="+mn-ea"/>
                <a:cs typeface="+mn-cs"/>
              </a:rPr>
              <a:t>$335/month</a:t>
            </a:r>
          </a:p>
        </p:txBody>
      </p:sp>
      <p:sp>
        <p:nvSpPr>
          <p:cNvPr id="309252" name="Text Box 4"/>
          <p:cNvSpPr txBox="1">
            <a:spLocks noChangeArrowheads="1"/>
          </p:cNvSpPr>
          <p:nvPr/>
        </p:nvSpPr>
        <p:spPr bwMode="auto">
          <a:xfrm>
            <a:off x="3810002" y="5181600"/>
            <a:ext cx="2085827"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FF33"/>
                </a:solidFill>
                <a:effectLst/>
                <a:uLnTx/>
                <a:uFillTx/>
                <a:latin typeface="Arial" pitchFamily="34" charset="0"/>
                <a:ea typeface="+mn-ea"/>
                <a:cs typeface="+mn-cs"/>
              </a:rPr>
              <a:t>$335/month</a:t>
            </a:r>
          </a:p>
        </p:txBody>
      </p:sp>
      <p:sp>
        <p:nvSpPr>
          <p:cNvPr id="309253" name="Text Box 5"/>
          <p:cNvSpPr txBox="1">
            <a:spLocks noChangeArrowheads="1"/>
          </p:cNvSpPr>
          <p:nvPr/>
        </p:nvSpPr>
        <p:spPr bwMode="auto">
          <a:xfrm>
            <a:off x="533402" y="4343400"/>
            <a:ext cx="2085827"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FF33"/>
                </a:solidFill>
                <a:effectLst/>
                <a:uLnTx/>
                <a:uFillTx/>
                <a:latin typeface="Arial" pitchFamily="34" charset="0"/>
                <a:ea typeface="+mn-ea"/>
                <a:cs typeface="+mn-cs"/>
              </a:rPr>
              <a:t>$335/month</a:t>
            </a:r>
          </a:p>
        </p:txBody>
      </p:sp>
      <p:sp>
        <p:nvSpPr>
          <p:cNvPr id="309254" name="Text Box 6"/>
          <p:cNvSpPr txBox="1">
            <a:spLocks noChangeArrowheads="1"/>
          </p:cNvSpPr>
          <p:nvPr/>
        </p:nvSpPr>
        <p:spPr bwMode="auto">
          <a:xfrm>
            <a:off x="2" y="3505200"/>
            <a:ext cx="2085827"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FF33"/>
                </a:solidFill>
                <a:effectLst/>
                <a:uLnTx/>
                <a:uFillTx/>
                <a:latin typeface="Arial" pitchFamily="34" charset="0"/>
                <a:ea typeface="+mn-ea"/>
                <a:cs typeface="+mn-cs"/>
              </a:rPr>
              <a:t>$335/month</a:t>
            </a:r>
          </a:p>
        </p:txBody>
      </p:sp>
      <p:sp>
        <p:nvSpPr>
          <p:cNvPr id="309255" name="Text Box 7"/>
          <p:cNvSpPr txBox="1">
            <a:spLocks noChangeArrowheads="1"/>
          </p:cNvSpPr>
          <p:nvPr/>
        </p:nvSpPr>
        <p:spPr bwMode="auto">
          <a:xfrm>
            <a:off x="7848600" y="3200400"/>
            <a:ext cx="1537600" cy="40011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6FF33"/>
                </a:solidFill>
                <a:effectLst/>
                <a:uLnTx/>
                <a:uFillTx/>
                <a:latin typeface="Arial" pitchFamily="34" charset="0"/>
                <a:ea typeface="+mn-ea"/>
                <a:cs typeface="+mn-cs"/>
              </a:rPr>
              <a:t>$335/month</a:t>
            </a:r>
          </a:p>
        </p:txBody>
      </p:sp>
      <p:sp>
        <p:nvSpPr>
          <p:cNvPr id="309256" name="Text Box 8"/>
          <p:cNvSpPr txBox="1">
            <a:spLocks noChangeArrowheads="1"/>
          </p:cNvSpPr>
          <p:nvPr/>
        </p:nvSpPr>
        <p:spPr bwMode="auto">
          <a:xfrm>
            <a:off x="6096000" y="3048000"/>
            <a:ext cx="1537600" cy="40011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6FF33"/>
                </a:solidFill>
                <a:effectLst/>
                <a:uLnTx/>
                <a:uFillTx/>
                <a:latin typeface="Arial" pitchFamily="34" charset="0"/>
                <a:ea typeface="+mn-ea"/>
                <a:cs typeface="+mn-cs"/>
              </a:rPr>
              <a:t>$335/month</a:t>
            </a:r>
          </a:p>
        </p:txBody>
      </p:sp>
      <p:sp>
        <p:nvSpPr>
          <p:cNvPr id="309257" name="Text Box 9"/>
          <p:cNvSpPr txBox="1">
            <a:spLocks noChangeArrowheads="1"/>
          </p:cNvSpPr>
          <p:nvPr/>
        </p:nvSpPr>
        <p:spPr bwMode="auto">
          <a:xfrm>
            <a:off x="4486275" y="2971800"/>
            <a:ext cx="1537600" cy="40011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6FF33"/>
                </a:solidFill>
                <a:effectLst/>
                <a:uLnTx/>
                <a:uFillTx/>
                <a:latin typeface="Arial" pitchFamily="34" charset="0"/>
                <a:ea typeface="+mn-ea"/>
                <a:cs typeface="+mn-cs"/>
              </a:rPr>
              <a:t>$335/month</a:t>
            </a:r>
          </a:p>
        </p:txBody>
      </p:sp>
      <p:sp>
        <p:nvSpPr>
          <p:cNvPr id="309258" name="Text Box 10"/>
          <p:cNvSpPr txBox="1">
            <a:spLocks noChangeArrowheads="1"/>
          </p:cNvSpPr>
          <p:nvPr/>
        </p:nvSpPr>
        <p:spPr bwMode="auto">
          <a:xfrm>
            <a:off x="3352800" y="2819400"/>
            <a:ext cx="1537600" cy="40011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6FF33"/>
                </a:solidFill>
                <a:effectLst/>
                <a:uLnTx/>
                <a:uFillTx/>
                <a:latin typeface="Arial" pitchFamily="34" charset="0"/>
                <a:ea typeface="+mn-ea"/>
                <a:cs typeface="+mn-cs"/>
              </a:rPr>
              <a:t>$335/month</a:t>
            </a:r>
          </a:p>
        </p:txBody>
      </p:sp>
      <p:sp>
        <p:nvSpPr>
          <p:cNvPr id="309259" name="Text Box 11"/>
          <p:cNvSpPr txBox="1">
            <a:spLocks noChangeArrowheads="1"/>
          </p:cNvSpPr>
          <p:nvPr/>
        </p:nvSpPr>
        <p:spPr bwMode="auto">
          <a:xfrm>
            <a:off x="2133600" y="2743200"/>
            <a:ext cx="1537600" cy="40011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6FF33"/>
                </a:solidFill>
                <a:effectLst/>
                <a:uLnTx/>
                <a:uFillTx/>
                <a:latin typeface="Arial" pitchFamily="34" charset="0"/>
                <a:ea typeface="+mn-ea"/>
                <a:cs typeface="+mn-cs"/>
              </a:rPr>
              <a:t>$335/month</a:t>
            </a:r>
          </a:p>
        </p:txBody>
      </p:sp>
      <p:sp>
        <p:nvSpPr>
          <p:cNvPr id="309260" name="Text Box 12"/>
          <p:cNvSpPr txBox="1">
            <a:spLocks noChangeArrowheads="1"/>
          </p:cNvSpPr>
          <p:nvPr/>
        </p:nvSpPr>
        <p:spPr bwMode="auto">
          <a:xfrm>
            <a:off x="1066800" y="2514600"/>
            <a:ext cx="1537600" cy="40011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6FF33"/>
                </a:solidFill>
                <a:effectLst/>
                <a:uLnTx/>
                <a:uFillTx/>
                <a:latin typeface="Arial" pitchFamily="34" charset="0"/>
                <a:ea typeface="+mn-ea"/>
                <a:cs typeface="+mn-cs"/>
              </a:rPr>
              <a:t>$335/month</a:t>
            </a:r>
          </a:p>
        </p:txBody>
      </p:sp>
      <p:sp>
        <p:nvSpPr>
          <p:cNvPr id="309261" name="Text Box 13"/>
          <p:cNvSpPr txBox="1">
            <a:spLocks noChangeArrowheads="1"/>
          </p:cNvSpPr>
          <p:nvPr/>
        </p:nvSpPr>
        <p:spPr bwMode="auto">
          <a:xfrm>
            <a:off x="0" y="2362200"/>
            <a:ext cx="1537600" cy="40011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6FF33"/>
                </a:solidFill>
                <a:effectLst/>
                <a:uLnTx/>
                <a:uFillTx/>
                <a:latin typeface="Arial" pitchFamily="34" charset="0"/>
                <a:ea typeface="+mn-ea"/>
                <a:cs typeface="+mn-cs"/>
              </a:rPr>
              <a:t>$335/month</a:t>
            </a:r>
          </a:p>
        </p:txBody>
      </p:sp>
      <p:grpSp>
        <p:nvGrpSpPr>
          <p:cNvPr id="2" name="Group 14"/>
          <p:cNvGrpSpPr>
            <a:grpSpLocks/>
          </p:cNvGrpSpPr>
          <p:nvPr/>
        </p:nvGrpSpPr>
        <p:grpSpPr bwMode="auto">
          <a:xfrm>
            <a:off x="2514600" y="2514602"/>
            <a:ext cx="6858000" cy="612775"/>
            <a:chOff x="1584" y="1584"/>
            <a:chExt cx="4320" cy="386"/>
          </a:xfrm>
        </p:grpSpPr>
        <p:sp>
          <p:nvSpPr>
            <p:cNvPr id="25625" name="Text Box 15"/>
            <p:cNvSpPr txBox="1">
              <a:spLocks noChangeArrowheads="1"/>
            </p:cNvSpPr>
            <p:nvPr/>
          </p:nvSpPr>
          <p:spPr bwMode="auto">
            <a:xfrm>
              <a:off x="5193" y="1776"/>
              <a:ext cx="711" cy="19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FF33"/>
                  </a:solidFill>
                  <a:effectLst/>
                  <a:uLnTx/>
                  <a:uFillTx/>
                  <a:latin typeface="Arial" pitchFamily="34" charset="0"/>
                  <a:ea typeface="+mn-ea"/>
                  <a:cs typeface="+mn-cs"/>
                </a:rPr>
                <a:t>$335/month</a:t>
              </a:r>
            </a:p>
          </p:txBody>
        </p:sp>
        <p:sp>
          <p:nvSpPr>
            <p:cNvPr id="25626" name="Text Box 16"/>
            <p:cNvSpPr txBox="1">
              <a:spLocks noChangeArrowheads="1"/>
            </p:cNvSpPr>
            <p:nvPr/>
          </p:nvSpPr>
          <p:spPr bwMode="auto">
            <a:xfrm>
              <a:off x="4368" y="1728"/>
              <a:ext cx="711" cy="19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FF33"/>
                  </a:solidFill>
                  <a:effectLst/>
                  <a:uLnTx/>
                  <a:uFillTx/>
                  <a:latin typeface="Arial" pitchFamily="34" charset="0"/>
                  <a:ea typeface="+mn-ea"/>
                  <a:cs typeface="+mn-cs"/>
                </a:rPr>
                <a:t>$335/month</a:t>
              </a:r>
            </a:p>
          </p:txBody>
        </p:sp>
        <p:sp>
          <p:nvSpPr>
            <p:cNvPr id="25627" name="Text Box 17"/>
            <p:cNvSpPr txBox="1">
              <a:spLocks noChangeArrowheads="1"/>
            </p:cNvSpPr>
            <p:nvPr/>
          </p:nvSpPr>
          <p:spPr bwMode="auto">
            <a:xfrm>
              <a:off x="3792" y="1680"/>
              <a:ext cx="711" cy="19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FF33"/>
                  </a:solidFill>
                  <a:effectLst/>
                  <a:uLnTx/>
                  <a:uFillTx/>
                  <a:latin typeface="Arial" pitchFamily="34" charset="0"/>
                  <a:ea typeface="+mn-ea"/>
                  <a:cs typeface="+mn-cs"/>
                </a:rPr>
                <a:t>$335/month</a:t>
              </a:r>
            </a:p>
          </p:txBody>
        </p:sp>
        <p:sp>
          <p:nvSpPr>
            <p:cNvPr id="25628" name="Text Box 18"/>
            <p:cNvSpPr txBox="1">
              <a:spLocks noChangeArrowheads="1"/>
            </p:cNvSpPr>
            <p:nvPr/>
          </p:nvSpPr>
          <p:spPr bwMode="auto">
            <a:xfrm>
              <a:off x="3216" y="1632"/>
              <a:ext cx="711" cy="19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FF33"/>
                  </a:solidFill>
                  <a:effectLst/>
                  <a:uLnTx/>
                  <a:uFillTx/>
                  <a:latin typeface="Arial" pitchFamily="34" charset="0"/>
                  <a:ea typeface="+mn-ea"/>
                  <a:cs typeface="+mn-cs"/>
                </a:rPr>
                <a:t>$335/month</a:t>
              </a:r>
            </a:p>
          </p:txBody>
        </p:sp>
        <p:sp>
          <p:nvSpPr>
            <p:cNvPr id="25629" name="Text Box 19"/>
            <p:cNvSpPr txBox="1">
              <a:spLocks noChangeArrowheads="1"/>
            </p:cNvSpPr>
            <p:nvPr/>
          </p:nvSpPr>
          <p:spPr bwMode="auto">
            <a:xfrm>
              <a:off x="2592" y="1584"/>
              <a:ext cx="711" cy="19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FF33"/>
                  </a:solidFill>
                  <a:effectLst/>
                  <a:uLnTx/>
                  <a:uFillTx/>
                  <a:latin typeface="Arial" pitchFamily="34" charset="0"/>
                  <a:ea typeface="+mn-ea"/>
                  <a:cs typeface="+mn-cs"/>
                </a:rPr>
                <a:t>$335/month</a:t>
              </a:r>
            </a:p>
          </p:txBody>
        </p:sp>
        <p:sp>
          <p:nvSpPr>
            <p:cNvPr id="25630" name="Text Box 20"/>
            <p:cNvSpPr txBox="1">
              <a:spLocks noChangeArrowheads="1"/>
            </p:cNvSpPr>
            <p:nvPr/>
          </p:nvSpPr>
          <p:spPr bwMode="auto">
            <a:xfrm>
              <a:off x="2064" y="1584"/>
              <a:ext cx="711" cy="19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FF33"/>
                  </a:solidFill>
                  <a:effectLst/>
                  <a:uLnTx/>
                  <a:uFillTx/>
                  <a:latin typeface="Arial" pitchFamily="34" charset="0"/>
                  <a:ea typeface="+mn-ea"/>
                  <a:cs typeface="+mn-cs"/>
                </a:rPr>
                <a:t>$335/month</a:t>
              </a:r>
            </a:p>
          </p:txBody>
        </p:sp>
        <p:sp>
          <p:nvSpPr>
            <p:cNvPr id="25631" name="Text Box 21"/>
            <p:cNvSpPr txBox="1">
              <a:spLocks noChangeArrowheads="1"/>
            </p:cNvSpPr>
            <p:nvPr/>
          </p:nvSpPr>
          <p:spPr bwMode="auto">
            <a:xfrm>
              <a:off x="1584" y="1584"/>
              <a:ext cx="711" cy="19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FF33"/>
                  </a:solidFill>
                  <a:effectLst/>
                  <a:uLnTx/>
                  <a:uFillTx/>
                  <a:latin typeface="Arial" pitchFamily="34" charset="0"/>
                  <a:ea typeface="+mn-ea"/>
                  <a:cs typeface="+mn-cs"/>
                </a:rPr>
                <a:t>$335/month</a:t>
              </a:r>
            </a:p>
          </p:txBody>
        </p:sp>
      </p:grpSp>
      <p:grpSp>
        <p:nvGrpSpPr>
          <p:cNvPr id="3" name="Group 22"/>
          <p:cNvGrpSpPr>
            <a:grpSpLocks/>
          </p:cNvGrpSpPr>
          <p:nvPr/>
        </p:nvGrpSpPr>
        <p:grpSpPr bwMode="auto">
          <a:xfrm>
            <a:off x="2819400" y="2286000"/>
            <a:ext cx="6319838" cy="520700"/>
            <a:chOff x="1776" y="1440"/>
            <a:chExt cx="3981" cy="328"/>
          </a:xfrm>
        </p:grpSpPr>
        <p:grpSp>
          <p:nvGrpSpPr>
            <p:cNvPr id="4" name="Group 23"/>
            <p:cNvGrpSpPr>
              <a:grpSpLocks/>
            </p:cNvGrpSpPr>
            <p:nvPr/>
          </p:nvGrpSpPr>
          <p:grpSpPr bwMode="auto">
            <a:xfrm>
              <a:off x="2736" y="1488"/>
              <a:ext cx="3021" cy="280"/>
              <a:chOff x="2736" y="1488"/>
              <a:chExt cx="3021" cy="280"/>
            </a:xfrm>
          </p:grpSpPr>
          <p:sp>
            <p:nvSpPr>
              <p:cNvPr id="25619" name="Text Box 24"/>
              <p:cNvSpPr txBox="1">
                <a:spLocks noChangeArrowheads="1"/>
              </p:cNvSpPr>
              <p:nvPr/>
            </p:nvSpPr>
            <p:spPr bwMode="auto">
              <a:xfrm>
                <a:off x="5280" y="1632"/>
                <a:ext cx="477" cy="136"/>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6FF33"/>
                    </a:solidFill>
                    <a:effectLst/>
                    <a:uLnTx/>
                    <a:uFillTx/>
                    <a:latin typeface="Arial" pitchFamily="34" charset="0"/>
                    <a:ea typeface="+mn-ea"/>
                    <a:cs typeface="+mn-cs"/>
                  </a:rPr>
                  <a:t>$335/month</a:t>
                </a:r>
              </a:p>
            </p:txBody>
          </p:sp>
          <p:sp>
            <p:nvSpPr>
              <p:cNvPr id="25620" name="Text Box 25"/>
              <p:cNvSpPr txBox="1">
                <a:spLocks noChangeArrowheads="1"/>
              </p:cNvSpPr>
              <p:nvPr/>
            </p:nvSpPr>
            <p:spPr bwMode="auto">
              <a:xfrm>
                <a:off x="4512" y="1584"/>
                <a:ext cx="477" cy="136"/>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6FF33"/>
                    </a:solidFill>
                    <a:effectLst/>
                    <a:uLnTx/>
                    <a:uFillTx/>
                    <a:latin typeface="Arial" pitchFamily="34" charset="0"/>
                    <a:ea typeface="+mn-ea"/>
                    <a:cs typeface="+mn-cs"/>
                  </a:rPr>
                  <a:t>$335/month</a:t>
                </a:r>
              </a:p>
            </p:txBody>
          </p:sp>
          <p:sp>
            <p:nvSpPr>
              <p:cNvPr id="25621" name="Text Box 26"/>
              <p:cNvSpPr txBox="1">
                <a:spLocks noChangeArrowheads="1"/>
              </p:cNvSpPr>
              <p:nvPr/>
            </p:nvSpPr>
            <p:spPr bwMode="auto">
              <a:xfrm>
                <a:off x="4080" y="1593"/>
                <a:ext cx="477" cy="136"/>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6FF33"/>
                    </a:solidFill>
                    <a:effectLst/>
                    <a:uLnTx/>
                    <a:uFillTx/>
                    <a:latin typeface="Arial" pitchFamily="34" charset="0"/>
                    <a:ea typeface="+mn-ea"/>
                    <a:cs typeface="+mn-cs"/>
                  </a:rPr>
                  <a:t>$335/month</a:t>
                </a:r>
              </a:p>
            </p:txBody>
          </p:sp>
          <p:sp>
            <p:nvSpPr>
              <p:cNvPr id="25622" name="Text Box 27"/>
              <p:cNvSpPr txBox="1">
                <a:spLocks noChangeArrowheads="1"/>
              </p:cNvSpPr>
              <p:nvPr/>
            </p:nvSpPr>
            <p:spPr bwMode="auto">
              <a:xfrm>
                <a:off x="3600" y="1536"/>
                <a:ext cx="477" cy="136"/>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6FF33"/>
                    </a:solidFill>
                    <a:effectLst/>
                    <a:uLnTx/>
                    <a:uFillTx/>
                    <a:latin typeface="Arial" pitchFamily="34" charset="0"/>
                    <a:ea typeface="+mn-ea"/>
                    <a:cs typeface="+mn-cs"/>
                  </a:rPr>
                  <a:t>$335/month</a:t>
                </a:r>
              </a:p>
            </p:txBody>
          </p:sp>
          <p:sp>
            <p:nvSpPr>
              <p:cNvPr id="25623" name="Text Box 28"/>
              <p:cNvSpPr txBox="1">
                <a:spLocks noChangeArrowheads="1"/>
              </p:cNvSpPr>
              <p:nvPr/>
            </p:nvSpPr>
            <p:spPr bwMode="auto">
              <a:xfrm>
                <a:off x="3120" y="1536"/>
                <a:ext cx="477" cy="136"/>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6FF33"/>
                    </a:solidFill>
                    <a:effectLst/>
                    <a:uLnTx/>
                    <a:uFillTx/>
                    <a:latin typeface="Arial" pitchFamily="34" charset="0"/>
                    <a:ea typeface="+mn-ea"/>
                    <a:cs typeface="+mn-cs"/>
                  </a:rPr>
                  <a:t>$335/month</a:t>
                </a:r>
              </a:p>
            </p:txBody>
          </p:sp>
          <p:sp>
            <p:nvSpPr>
              <p:cNvPr id="25624" name="Text Box 29"/>
              <p:cNvSpPr txBox="1">
                <a:spLocks noChangeArrowheads="1"/>
              </p:cNvSpPr>
              <p:nvPr/>
            </p:nvSpPr>
            <p:spPr bwMode="auto">
              <a:xfrm>
                <a:off x="2736" y="1488"/>
                <a:ext cx="477" cy="136"/>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6FF33"/>
                    </a:solidFill>
                    <a:effectLst/>
                    <a:uLnTx/>
                    <a:uFillTx/>
                    <a:latin typeface="Arial" pitchFamily="34" charset="0"/>
                    <a:ea typeface="+mn-ea"/>
                    <a:cs typeface="+mn-cs"/>
                  </a:rPr>
                  <a:t>$335/month</a:t>
                </a:r>
              </a:p>
            </p:txBody>
          </p:sp>
        </p:grpSp>
        <p:sp>
          <p:nvSpPr>
            <p:cNvPr id="25617" name="Text Box 30"/>
            <p:cNvSpPr txBox="1">
              <a:spLocks noChangeArrowheads="1"/>
            </p:cNvSpPr>
            <p:nvPr/>
          </p:nvSpPr>
          <p:spPr bwMode="auto">
            <a:xfrm>
              <a:off x="2160" y="1488"/>
              <a:ext cx="477" cy="136"/>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6FF33"/>
                  </a:solidFill>
                  <a:effectLst/>
                  <a:uLnTx/>
                  <a:uFillTx/>
                  <a:latin typeface="Arial" pitchFamily="34" charset="0"/>
                  <a:ea typeface="+mn-ea"/>
                  <a:cs typeface="+mn-cs"/>
                </a:rPr>
                <a:t>$335/month</a:t>
              </a:r>
            </a:p>
          </p:txBody>
        </p:sp>
        <p:sp>
          <p:nvSpPr>
            <p:cNvPr id="25618" name="Text Box 31"/>
            <p:cNvSpPr txBox="1">
              <a:spLocks noChangeArrowheads="1"/>
            </p:cNvSpPr>
            <p:nvPr/>
          </p:nvSpPr>
          <p:spPr bwMode="auto">
            <a:xfrm>
              <a:off x="1776" y="1440"/>
              <a:ext cx="477" cy="136"/>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6FF33"/>
                  </a:solidFill>
                  <a:effectLst/>
                  <a:uLnTx/>
                  <a:uFillTx/>
                  <a:latin typeface="Arial" pitchFamily="34" charset="0"/>
                  <a:ea typeface="+mn-ea"/>
                  <a:cs typeface="+mn-cs"/>
                </a:rPr>
                <a:t>$335/month</a:t>
              </a:r>
            </a:p>
          </p:txBody>
        </p:sp>
      </p:grpSp>
      <p:sp>
        <p:nvSpPr>
          <p:cNvPr id="32" name="TextBox 31"/>
          <p:cNvSpPr txBox="1"/>
          <p:nvPr/>
        </p:nvSpPr>
        <p:spPr>
          <a:xfrm>
            <a:off x="533400" y="5791202"/>
            <a:ext cx="5245100" cy="646331"/>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panose="020B0602020104020603"/>
                <a:ea typeface="+mn-ea"/>
                <a:cs typeface="+mn-cs"/>
              </a:rPr>
              <a:t>Anything a community can do to </a:t>
            </a:r>
            <a:r>
              <a:rPr kumimoji="0" lang="en-US" sz="1800" b="1" i="1" u="none" strike="noStrike" kern="1200" cap="none" spc="0" normalizeH="0" baseline="0" noProof="0" dirty="0">
                <a:ln>
                  <a:noFill/>
                </a:ln>
                <a:solidFill>
                  <a:prstClr val="white"/>
                </a:solidFill>
                <a:effectLst/>
                <a:uLnTx/>
                <a:uFillTx/>
                <a:latin typeface="Tw Cen MT" panose="020B0602020104020603"/>
                <a:ea typeface="+mn-ea"/>
                <a:cs typeface="+mn-cs"/>
              </a:rPr>
              <a:t>reduce</a:t>
            </a:r>
            <a:r>
              <a:rPr kumimoji="0" lang="en-US" sz="1800" b="1" i="0" u="none" strike="noStrike" kern="1200" cap="none" spc="0" normalizeH="0" baseline="0" noProof="0" dirty="0">
                <a:ln>
                  <a:noFill/>
                </a:ln>
                <a:solidFill>
                  <a:prstClr val="white"/>
                </a:solidFill>
                <a:effectLst/>
                <a:uLnTx/>
                <a:uFillTx/>
                <a:latin typeface="Tw Cen MT" panose="020B0602020104020603"/>
                <a:ea typeface="+mn-ea"/>
                <a:cs typeface="+mn-cs"/>
              </a:rPr>
              <a:t> parking demand for less than $335/month/space is a bargain</a:t>
            </a:r>
          </a:p>
        </p:txBody>
      </p:sp>
      <p:sp>
        <p:nvSpPr>
          <p:cNvPr id="33" name="Rectangle 32">
            <a:extLst>
              <a:ext uri="{FF2B5EF4-FFF2-40B4-BE49-F238E27FC236}">
                <a16:creationId xmlns:a16="http://schemas.microsoft.com/office/drawing/2014/main" id="{7AC9E076-10A3-4533-980E-9CA1CC94992D}"/>
              </a:ext>
            </a:extLst>
          </p:cNvPr>
          <p:cNvSpPr/>
          <p:nvPr/>
        </p:nvSpPr>
        <p:spPr>
          <a:xfrm>
            <a:off x="145148" y="6524171"/>
            <a:ext cx="365760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w Cen MT" panose="020B0602020104020603"/>
                <a:ea typeface="+mn-ea"/>
                <a:cs typeface="+mn-cs"/>
              </a:rPr>
              <a:t>Photo &amp; graphic concept by Dan Zack</a:t>
            </a:r>
          </a:p>
        </p:txBody>
      </p:sp>
      <p:sp>
        <p:nvSpPr>
          <p:cNvPr id="34" name="Title 2">
            <a:extLst>
              <a:ext uri="{FF2B5EF4-FFF2-40B4-BE49-F238E27FC236}">
                <a16:creationId xmlns:a16="http://schemas.microsoft.com/office/drawing/2014/main" id="{A55E21DF-6746-40B8-BC90-69457789546E}"/>
              </a:ext>
            </a:extLst>
          </p:cNvPr>
          <p:cNvSpPr txBox="1">
            <a:spLocks/>
          </p:cNvSpPr>
          <p:nvPr/>
        </p:nvSpPr>
        <p:spPr>
          <a:xfrm>
            <a:off x="457200" y="152400"/>
            <a:ext cx="8229600" cy="762000"/>
          </a:xfrm>
          <a:prstGeom prst="rect">
            <a:avLst/>
          </a:prstGeom>
        </p:spPr>
        <p:txBody>
          <a:bodyPr/>
          <a:lstStyle>
            <a:lvl1pPr algn="l" defTabSz="914400" rtl="0" eaLnBrk="1" latinLnBrk="0" hangingPunct="1">
              <a:spcBef>
                <a:spcPct val="0"/>
              </a:spcBef>
              <a:buNone/>
              <a:defRPr sz="2800" b="1" kern="1200">
                <a:solidFill>
                  <a:schemeClr val="bg1"/>
                </a:solidFill>
                <a:latin typeface="Tw Cen MT" pitchFamily="34" charset="0"/>
                <a:ea typeface="+mj-ea"/>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w Cen MT" pitchFamily="34" charset="0"/>
                <a:ea typeface="+mj-ea"/>
                <a:cs typeface="Arial" pitchFamily="34" charset="0"/>
              </a:rPr>
              <a:t> Cost per space gained</a:t>
            </a:r>
          </a:p>
        </p:txBody>
      </p:sp>
    </p:spTree>
    <p:extLst>
      <p:ext uri="{BB962C8B-B14F-4D97-AF65-F5344CB8AC3E}">
        <p14:creationId xmlns:p14="http://schemas.microsoft.com/office/powerpoint/2010/main" val="207063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925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0925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309253"/>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309254"/>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309255"/>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309256"/>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309257"/>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309258"/>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309259"/>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309260"/>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grpId="0" nodeType="afterEffect">
                                  <p:stCondLst>
                                    <p:cond delay="0"/>
                                  </p:stCondLst>
                                  <p:childTnLst>
                                    <p:set>
                                      <p:cBhvr>
                                        <p:cTn id="36" dur="1" fill="hold">
                                          <p:stCondLst>
                                            <p:cond delay="499"/>
                                          </p:stCondLst>
                                        </p:cTn>
                                        <p:tgtEl>
                                          <p:spTgt spid="309261"/>
                                        </p:tgtEl>
                                        <p:attrNameLst>
                                          <p:attrName>style.visibility</p:attrName>
                                        </p:attrNameLst>
                                      </p:cBhvr>
                                      <p:to>
                                        <p:strVal val="visible"/>
                                      </p:to>
                                    </p:set>
                                  </p:childTnLst>
                                </p:cTn>
                              </p:par>
                            </p:childTnLst>
                          </p:cTn>
                        </p:par>
                        <p:par>
                          <p:cTn id="37" fill="hold">
                            <p:stCondLst>
                              <p:cond delay="5500"/>
                            </p:stCondLst>
                            <p:childTnLst>
                              <p:par>
                                <p:cTn id="38" presetID="22" presetClass="entr" presetSubtype="2"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right)">
                                      <p:cBhvr>
                                        <p:cTn id="40" dur="500"/>
                                        <p:tgtEl>
                                          <p:spTgt spid="2"/>
                                        </p:tgtEl>
                                      </p:cBhvr>
                                    </p:animEffect>
                                  </p:childTnLst>
                                </p:cTn>
                              </p:par>
                            </p:childTnLst>
                          </p:cTn>
                        </p:par>
                        <p:par>
                          <p:cTn id="41" fill="hold">
                            <p:stCondLst>
                              <p:cond delay="6000"/>
                            </p:stCondLst>
                            <p:childTnLst>
                              <p:par>
                                <p:cTn id="42" presetID="22" presetClass="entr" presetSubtype="4"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down)">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dissolve">
                                      <p:cBhvr>
                                        <p:cTn id="49" dur="500"/>
                                        <p:tgtEl>
                                          <p:spTgt spid="3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3">
                                            <p:txEl>
                                              <p:pRg st="0" end="0"/>
                                            </p:txEl>
                                          </p:spTgt>
                                        </p:tgtEl>
                                        <p:attrNameLst>
                                          <p:attrName>style.visibility</p:attrName>
                                        </p:attrNameLst>
                                      </p:cBhvr>
                                      <p:to>
                                        <p:strVal val="visible"/>
                                      </p:to>
                                    </p:set>
                                    <p:animEffect transition="in" filter="fade">
                                      <p:cBhvr>
                                        <p:cTn id="52" dur="20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autoUpdateAnimBg="0"/>
      <p:bldP spid="309252" grpId="0" autoUpdateAnimBg="0"/>
      <p:bldP spid="309253" grpId="0" autoUpdateAnimBg="0"/>
      <p:bldP spid="309254" grpId="0" autoUpdateAnimBg="0"/>
      <p:bldP spid="309255" grpId="0" autoUpdateAnimBg="0"/>
      <p:bldP spid="309256" grpId="0" autoUpdateAnimBg="0"/>
      <p:bldP spid="309257" grpId="0" autoUpdateAnimBg="0"/>
      <p:bldP spid="309258" grpId="0" autoUpdateAnimBg="0"/>
      <p:bldP spid="309259" grpId="0" autoUpdateAnimBg="0"/>
      <p:bldP spid="309260" grpId="0" autoUpdateAnimBg="0"/>
      <p:bldP spid="309261" grpId="0" autoUpdateAnimBg="0"/>
      <p:bldP spid="32" grpId="0"/>
      <p:bldP spid="33"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7810" name="Rectangle 2"/>
          <p:cNvSpPr>
            <a:spLocks noGrp="1" noChangeArrowheads="1"/>
          </p:cNvSpPr>
          <p:nvPr>
            <p:ph type="title"/>
          </p:nvPr>
        </p:nvSpPr>
        <p:spPr/>
        <p:txBody>
          <a:bodyPr>
            <a:normAutofit/>
          </a:bodyPr>
          <a:lstStyle/>
          <a:p>
            <a:r>
              <a:rPr lang="en-US" dirty="0"/>
              <a:t>Unintended consequences: higher rents</a:t>
            </a:r>
          </a:p>
        </p:txBody>
      </p:sp>
      <p:sp>
        <p:nvSpPr>
          <p:cNvPr id="2167811" name="Rectangle 3"/>
          <p:cNvSpPr>
            <a:spLocks noGrp="1" noChangeArrowheads="1"/>
          </p:cNvSpPr>
          <p:nvPr>
            <p:ph idx="1"/>
          </p:nvPr>
        </p:nvSpPr>
        <p:spPr>
          <a:xfrm>
            <a:off x="457200" y="1321118"/>
            <a:ext cx="4114800" cy="5135563"/>
          </a:xfrm>
        </p:spPr>
        <p:txBody>
          <a:bodyPr>
            <a:normAutofit lnSpcReduction="10000"/>
          </a:bodyPr>
          <a:lstStyle/>
          <a:p>
            <a:pPr marL="0" indent="0">
              <a:buNone/>
            </a:pPr>
            <a:r>
              <a:rPr lang="en-US" dirty="0"/>
              <a:t>Analysis of 23 recently completed Seattle-area multifamily housing developments: </a:t>
            </a:r>
          </a:p>
          <a:p>
            <a:r>
              <a:rPr lang="en-US" dirty="0"/>
              <a:t>parking subsidies increase monthly rents approximately 15% or $246 per month for each occupied unit</a:t>
            </a:r>
          </a:p>
          <a:p>
            <a:r>
              <a:rPr lang="en-US" dirty="0"/>
              <a:t>approximately 20% of occupants own no motor vehicles</a:t>
            </a:r>
          </a:p>
          <a:p>
            <a:r>
              <a:rPr lang="en-US" dirty="0"/>
              <a:t>during peak periods 37% of parking spaces are unoccupied</a:t>
            </a:r>
            <a:endParaRPr lang="en-US" sz="2800" dirty="0">
              <a:latin typeface="+mj-lt"/>
            </a:endParaRPr>
          </a:p>
        </p:txBody>
      </p:sp>
      <p:sp>
        <p:nvSpPr>
          <p:cNvPr id="5" name="Rectangle 4"/>
          <p:cNvSpPr/>
          <p:nvPr/>
        </p:nvSpPr>
        <p:spPr>
          <a:xfrm>
            <a:off x="304800" y="6334780"/>
            <a:ext cx="8382000" cy="523220"/>
          </a:xfrm>
          <a:prstGeom prst="rect">
            <a:avLst/>
          </a:prstGeom>
        </p:spPr>
        <p:txBody>
          <a:bodyPr wrap="square">
            <a:spAutoFit/>
          </a:bodyPr>
          <a:lstStyle/>
          <a:p>
            <a:pPr lvl="0">
              <a:defRPr/>
            </a:pPr>
            <a:r>
              <a:rPr kumimoji="0" lang="en-US" sz="1400" b="0" i="0" u="none" strike="noStrike" kern="1200" cap="none" spc="0" normalizeH="0" baseline="0" noProof="0" dirty="0">
                <a:ln>
                  <a:noFill/>
                </a:ln>
                <a:solidFill>
                  <a:schemeClr val="bg1"/>
                </a:solidFill>
                <a:effectLst/>
                <a:uLnTx/>
                <a:uFillTx/>
                <a:latin typeface="+mj-lt"/>
                <a:ea typeface="+mn-ea"/>
                <a:cs typeface="+mn-cs"/>
              </a:rPr>
              <a:t>Source: </a:t>
            </a:r>
            <a:r>
              <a:rPr lang="en-US" sz="1400" dirty="0">
                <a:solidFill>
                  <a:schemeClr val="bg1"/>
                </a:solidFill>
                <a:latin typeface="+mj-lt"/>
              </a:rPr>
              <a:t>London and Williams-Derry. </a:t>
            </a:r>
            <a:r>
              <a:rPr lang="en-US" sz="1400" i="1" dirty="0">
                <a:solidFill>
                  <a:schemeClr val="bg1"/>
                </a:solidFill>
                <a:latin typeface="+mj-lt"/>
              </a:rPr>
              <a:t>Who Pays for Parking? How The Oversupply Of Parking Undermines Housing Affordability. 2013. </a:t>
            </a:r>
            <a:r>
              <a:rPr lang="en-US" sz="1400" dirty="0">
                <a:solidFill>
                  <a:schemeClr val="bg1"/>
                </a:solidFill>
                <a:latin typeface="+mj-lt"/>
              </a:rPr>
              <a:t>www.sightline.org/research/who-pays-for-parking. /</a:t>
            </a:r>
            <a:endParaRPr kumimoji="0" lang="en-US" sz="1400" b="0" i="0" u="none" strike="noStrike" kern="1200" cap="none" spc="0" normalizeH="0" baseline="0" noProof="0" dirty="0">
              <a:ln>
                <a:noFill/>
              </a:ln>
              <a:solidFill>
                <a:schemeClr val="bg1"/>
              </a:solidFill>
              <a:effectLst/>
              <a:uLnTx/>
              <a:uFillTx/>
              <a:latin typeface="+mj-lt"/>
            </a:endParaRPr>
          </a:p>
        </p:txBody>
      </p:sp>
      <p:pic>
        <p:nvPicPr>
          <p:cNvPr id="3" name="Picture 2">
            <a:extLst>
              <a:ext uri="{FF2B5EF4-FFF2-40B4-BE49-F238E27FC236}">
                <a16:creationId xmlns:a16="http://schemas.microsoft.com/office/drawing/2014/main" id="{3B60D76B-B032-4F8E-97BA-EB470DCFD187}"/>
              </a:ext>
            </a:extLst>
          </p:cNvPr>
          <p:cNvPicPr>
            <a:picLocks noChangeAspect="1"/>
          </p:cNvPicPr>
          <p:nvPr/>
        </p:nvPicPr>
        <p:blipFill rotWithShape="1">
          <a:blip r:embed="rId2">
            <a:extLst>
              <a:ext uri="{28A0092B-C50C-407E-A947-70E740481C1C}">
                <a14:useLocalDpi xmlns:a14="http://schemas.microsoft.com/office/drawing/2010/main" val="0"/>
              </a:ext>
            </a:extLst>
          </a:blip>
          <a:srcRect r="11307"/>
          <a:stretch/>
        </p:blipFill>
        <p:spPr>
          <a:xfrm>
            <a:off x="4631733" y="1321118"/>
            <a:ext cx="4055067" cy="3048000"/>
          </a:xfrm>
          <a:prstGeom prst="rect">
            <a:avLst/>
          </a:prstGeom>
        </p:spPr>
      </p:pic>
    </p:spTree>
    <p:extLst>
      <p:ext uri="{BB962C8B-B14F-4D97-AF65-F5344CB8AC3E}">
        <p14:creationId xmlns:p14="http://schemas.microsoft.com/office/powerpoint/2010/main" val="39547824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678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678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678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678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7811"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7810" name="Rectangle 2"/>
          <p:cNvSpPr>
            <a:spLocks noGrp="1" noChangeArrowheads="1"/>
          </p:cNvSpPr>
          <p:nvPr>
            <p:ph type="title"/>
          </p:nvPr>
        </p:nvSpPr>
        <p:spPr/>
        <p:txBody>
          <a:bodyPr>
            <a:normAutofit/>
          </a:bodyPr>
          <a:lstStyle/>
          <a:p>
            <a:r>
              <a:rPr lang="en-US" dirty="0"/>
              <a:t>Unintended consequences: fewer can afford to buy</a:t>
            </a:r>
          </a:p>
        </p:txBody>
      </p:sp>
      <p:sp>
        <p:nvSpPr>
          <p:cNvPr id="2167811" name="Rectangle 3"/>
          <p:cNvSpPr>
            <a:spLocks noGrp="1" noChangeArrowheads="1"/>
          </p:cNvSpPr>
          <p:nvPr>
            <p:ph idx="1"/>
          </p:nvPr>
        </p:nvSpPr>
        <p:spPr>
          <a:xfrm>
            <a:off x="457200" y="1417637"/>
            <a:ext cx="4384964" cy="5135563"/>
          </a:xfrm>
        </p:spPr>
        <p:txBody>
          <a:bodyPr>
            <a:normAutofit/>
          </a:bodyPr>
          <a:lstStyle/>
          <a:p>
            <a:pPr marL="0" indent="0">
              <a:buNone/>
            </a:pPr>
            <a:r>
              <a:rPr lang="en-US" dirty="0"/>
              <a:t>San Francisco study of the effect of code-required parking on housing affordability:</a:t>
            </a:r>
          </a:p>
          <a:p>
            <a:r>
              <a:rPr lang="en-US" dirty="0"/>
              <a:t>Code-required parking increased home prices</a:t>
            </a:r>
          </a:p>
          <a:p>
            <a:r>
              <a:rPr lang="en-US" dirty="0"/>
              <a:t>24% more households could afford houses if they did not include parking</a:t>
            </a:r>
          </a:p>
          <a:p>
            <a:r>
              <a:rPr lang="en-US" dirty="0"/>
              <a:t>20% more households could qualify for loans on condominiums without parking</a:t>
            </a:r>
          </a:p>
        </p:txBody>
      </p:sp>
      <p:sp>
        <p:nvSpPr>
          <p:cNvPr id="5" name="Rectangle 4"/>
          <p:cNvSpPr/>
          <p:nvPr/>
        </p:nvSpPr>
        <p:spPr>
          <a:xfrm>
            <a:off x="304800" y="6474023"/>
            <a:ext cx="8728364" cy="307777"/>
          </a:xfrm>
          <a:prstGeom prst="rect">
            <a:avLst/>
          </a:prstGeom>
        </p:spPr>
        <p:txBody>
          <a:bodyPr wrap="square">
            <a:spAutoFit/>
          </a:bodyPr>
          <a:lstStyle/>
          <a:p>
            <a:pPr lvl="0">
              <a:defRPr/>
            </a:pPr>
            <a:r>
              <a:rPr kumimoji="0" lang="en-US" sz="1400" b="0" i="0" u="none" strike="noStrike" kern="1200" cap="none" spc="0" normalizeH="0" baseline="0" noProof="0" dirty="0">
                <a:ln>
                  <a:noFill/>
                </a:ln>
                <a:solidFill>
                  <a:prstClr val="white"/>
                </a:solidFill>
                <a:effectLst/>
                <a:uLnTx/>
                <a:uFillTx/>
                <a:latin typeface="+mj-lt"/>
                <a:ea typeface="+mn-ea"/>
                <a:cs typeface="+mn-cs"/>
              </a:rPr>
              <a:t>Source: Jia and </a:t>
            </a:r>
            <a:r>
              <a:rPr kumimoji="0" lang="en-US" sz="1400" b="0" i="0" u="none" strike="noStrike" kern="1200" cap="none" spc="0" normalizeH="0" baseline="0" noProof="0" dirty="0" err="1">
                <a:ln>
                  <a:noFill/>
                </a:ln>
                <a:solidFill>
                  <a:prstClr val="white"/>
                </a:solidFill>
                <a:effectLst/>
                <a:uLnTx/>
                <a:uFillTx/>
                <a:latin typeface="+mj-lt"/>
                <a:ea typeface="+mn-ea"/>
                <a:cs typeface="+mn-cs"/>
              </a:rPr>
              <a:t>Wachs</a:t>
            </a:r>
            <a:r>
              <a:rPr kumimoji="0" lang="en-US" sz="1400" b="0" i="0" u="none" strike="noStrike" kern="1200" cap="none" spc="0" normalizeH="0" baseline="0" noProof="0" dirty="0">
                <a:ln>
                  <a:noFill/>
                </a:ln>
                <a:solidFill>
                  <a:prstClr val="white"/>
                </a:solidFill>
                <a:effectLst/>
                <a:uLnTx/>
                <a:uFillTx/>
                <a:latin typeface="+mj-lt"/>
                <a:ea typeface="+mn-ea"/>
                <a:cs typeface="+mn-cs"/>
              </a:rPr>
              <a:t>. </a:t>
            </a:r>
            <a:r>
              <a:rPr lang="en-US" sz="1400" i="1" dirty="0">
                <a:solidFill>
                  <a:prstClr val="white"/>
                </a:solidFill>
                <a:latin typeface="+mj-lt"/>
              </a:rPr>
              <a:t>Parking Requirements and Housing Affordability: A Case Study of San Francisco,</a:t>
            </a:r>
            <a:r>
              <a:rPr kumimoji="0" lang="en-US" sz="1400" b="0" i="0" u="none" strike="noStrike" kern="1200" cap="none" spc="0" normalizeH="0" baseline="0" noProof="0" dirty="0">
                <a:ln>
                  <a:noFill/>
                </a:ln>
                <a:solidFill>
                  <a:prstClr val="white"/>
                </a:solidFill>
                <a:effectLst/>
                <a:uLnTx/>
                <a:uFillTx/>
                <a:latin typeface="+mj-lt"/>
                <a:ea typeface="+mn-ea"/>
                <a:cs typeface="+mn-cs"/>
              </a:rPr>
              <a:t> 1998.</a:t>
            </a:r>
          </a:p>
        </p:txBody>
      </p:sp>
      <p:pic>
        <p:nvPicPr>
          <p:cNvPr id="3" name="Picture 2">
            <a:extLst>
              <a:ext uri="{FF2B5EF4-FFF2-40B4-BE49-F238E27FC236}">
                <a16:creationId xmlns:a16="http://schemas.microsoft.com/office/drawing/2014/main" id="{21AF10FC-1A8C-49EE-9F9B-FFB113B6F7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662056" y="1992601"/>
            <a:ext cx="4599709" cy="3449782"/>
          </a:xfrm>
          <a:prstGeom prst="rect">
            <a:avLst/>
          </a:prstGeom>
        </p:spPr>
      </p:pic>
    </p:spTree>
    <p:extLst>
      <p:ext uri="{BB962C8B-B14F-4D97-AF65-F5344CB8AC3E}">
        <p14:creationId xmlns:p14="http://schemas.microsoft.com/office/powerpoint/2010/main" val="35830917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678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678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678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678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7811"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F4F0B-347A-44AB-90BA-67D46AC7A443}"/>
              </a:ext>
            </a:extLst>
          </p:cNvPr>
          <p:cNvSpPr>
            <a:spLocks noGrp="1"/>
          </p:cNvSpPr>
          <p:nvPr>
            <p:ph type="title"/>
          </p:nvPr>
        </p:nvSpPr>
        <p:spPr>
          <a:xfrm>
            <a:off x="457200" y="152400"/>
            <a:ext cx="8229600" cy="762000"/>
          </a:xfrm>
        </p:spPr>
        <p:txBody>
          <a:bodyPr>
            <a:normAutofit/>
          </a:bodyPr>
          <a:lstStyle/>
          <a:p>
            <a:r>
              <a:rPr lang="en-US" dirty="0"/>
              <a:t>Addressing social equity. Example: housing</a:t>
            </a:r>
          </a:p>
        </p:txBody>
      </p:sp>
      <p:sp>
        <p:nvSpPr>
          <p:cNvPr id="3" name="Content Placeholder 2">
            <a:extLst>
              <a:ext uri="{FF2B5EF4-FFF2-40B4-BE49-F238E27FC236}">
                <a16:creationId xmlns:a16="http://schemas.microsoft.com/office/drawing/2014/main" id="{0B49F3CD-C60F-4731-83AE-CD05FD2ADDE3}"/>
              </a:ext>
            </a:extLst>
          </p:cNvPr>
          <p:cNvSpPr>
            <a:spLocks noGrp="1"/>
          </p:cNvSpPr>
          <p:nvPr>
            <p:ph idx="1"/>
          </p:nvPr>
        </p:nvSpPr>
        <p:spPr>
          <a:xfrm>
            <a:off x="457199" y="1219201"/>
            <a:ext cx="4236721" cy="5638799"/>
          </a:xfrm>
        </p:spPr>
        <p:txBody>
          <a:bodyPr>
            <a:normAutofit lnSpcReduction="10000"/>
          </a:bodyPr>
          <a:lstStyle/>
          <a:p>
            <a:pPr marL="0" indent="0">
              <a:buNone/>
            </a:pPr>
            <a:r>
              <a:rPr lang="en-US" b="1" dirty="0"/>
              <a:t>Should cities subsidize housing for cars, or for people?</a:t>
            </a:r>
          </a:p>
          <a:p>
            <a:r>
              <a:rPr lang="en-US" dirty="0"/>
              <a:t>Housing is a basic human need. </a:t>
            </a:r>
          </a:p>
          <a:p>
            <a:r>
              <a:rPr lang="en-US" dirty="0"/>
              <a:t>Parking subsidies are a matching grant program. Only those who can afford a car or choose to own one can qualify.</a:t>
            </a:r>
          </a:p>
          <a:p>
            <a:r>
              <a:rPr lang="en-US" dirty="0"/>
              <a:t>The wealthy own more vehicles per household, drive more and park more than the poor. Wealthy people benefit disproportionately from parking subsidies.</a:t>
            </a:r>
          </a:p>
        </p:txBody>
      </p:sp>
      <p:sp>
        <p:nvSpPr>
          <p:cNvPr id="4" name="Slide Number Placeholder 3">
            <a:extLst>
              <a:ext uri="{FF2B5EF4-FFF2-40B4-BE49-F238E27FC236}">
                <a16:creationId xmlns:a16="http://schemas.microsoft.com/office/drawing/2014/main" id="{C7FE5DDF-CEC7-4706-B019-96616140EC5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F5FE3CF-9BBE-41B5-82E0-58340BBFCF3A}" type="slidenum">
              <a:rPr kumimoji="0" lang="en-US" sz="9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pic>
        <p:nvPicPr>
          <p:cNvPr id="6" name="Picture 5">
            <a:extLst>
              <a:ext uri="{FF2B5EF4-FFF2-40B4-BE49-F238E27FC236}">
                <a16:creationId xmlns:a16="http://schemas.microsoft.com/office/drawing/2014/main" id="{8A2234F0-F8C2-43F0-9301-6BA22E038748}"/>
              </a:ext>
            </a:extLst>
          </p:cNvPr>
          <p:cNvPicPr>
            <a:picLocks noChangeAspect="1"/>
          </p:cNvPicPr>
          <p:nvPr/>
        </p:nvPicPr>
        <p:blipFill>
          <a:blip r:embed="rId3"/>
          <a:stretch>
            <a:fillRect/>
          </a:stretch>
        </p:blipFill>
        <p:spPr>
          <a:xfrm>
            <a:off x="4783597" y="1219201"/>
            <a:ext cx="3903203" cy="2904300"/>
          </a:xfrm>
          <a:prstGeom prst="rect">
            <a:avLst/>
          </a:prstGeom>
        </p:spPr>
      </p:pic>
      <p:sp>
        <p:nvSpPr>
          <p:cNvPr id="8" name="Rectangle 7">
            <a:extLst>
              <a:ext uri="{FF2B5EF4-FFF2-40B4-BE49-F238E27FC236}">
                <a16:creationId xmlns:a16="http://schemas.microsoft.com/office/drawing/2014/main" id="{B6947D71-F187-48FD-93A9-919CB8B0F02E}"/>
              </a:ext>
            </a:extLst>
          </p:cNvPr>
          <p:cNvSpPr/>
          <p:nvPr/>
        </p:nvSpPr>
        <p:spPr>
          <a:xfrm>
            <a:off x="5637540" y="4181349"/>
            <a:ext cx="3049260" cy="4001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w Cen MT" panose="020B0602020104020603"/>
                <a:ea typeface="Times New Roman" panose="02020603050405020304" pitchFamily="18" charset="0"/>
                <a:cs typeface="Times New Roman" panose="02020603050405020304" pitchFamily="18" charset="0"/>
              </a:rPr>
              <a:t>Source: U.S. Department of Labor, Bureau of Labor Statistics, </a:t>
            </a:r>
            <a:r>
              <a:rPr kumimoji="0" lang="en-US" sz="1000" b="0" i="0" u="none" strike="noStrike" kern="1200" cap="none" spc="0" normalizeH="0" baseline="0" noProof="0" dirty="0">
                <a:ln>
                  <a:noFill/>
                </a:ln>
                <a:solidFill>
                  <a:prstClr val="white"/>
                </a:solidFill>
                <a:effectLst/>
                <a:uLnTx/>
                <a:uFillTx/>
                <a:latin typeface="Tw Cen MT" panose="020B0602020104020603"/>
                <a:ea typeface="Adobe Gothic Std B"/>
                <a:cs typeface="Times New Roman" panose="02020603050405020304" pitchFamily="18" charset="0"/>
              </a:rPr>
              <a:t>Consumer Expenditure Survey</a:t>
            </a:r>
            <a:r>
              <a:rPr kumimoji="0" lang="en-US" sz="1000" b="0" i="0" u="none" strike="noStrike" kern="1200" cap="none" spc="0" normalizeH="0" baseline="0" noProof="0" dirty="0">
                <a:ln>
                  <a:noFill/>
                </a:ln>
                <a:solidFill>
                  <a:prstClr val="white"/>
                </a:solidFill>
                <a:effectLst/>
                <a:uLnTx/>
                <a:uFillTx/>
                <a:latin typeface="Tw Cen MT" panose="020B0602020104020603"/>
                <a:ea typeface="Times New Roman" panose="02020603050405020304" pitchFamily="18" charset="0"/>
                <a:cs typeface="Times New Roman" panose="02020603050405020304" pitchFamily="18" charset="0"/>
              </a:rPr>
              <a:t>, 2014</a:t>
            </a:r>
            <a:endParaRPr kumimoji="0" lang="en-US" sz="1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15100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4210" name="Rectangle 2"/>
          <p:cNvSpPr>
            <a:spLocks noGrp="1" noChangeArrowheads="1"/>
          </p:cNvSpPr>
          <p:nvPr>
            <p:ph type="title"/>
          </p:nvPr>
        </p:nvSpPr>
        <p:spPr/>
        <p:txBody>
          <a:bodyPr/>
          <a:lstStyle/>
          <a:p>
            <a:r>
              <a:rPr lang="en-US" dirty="0"/>
              <a:t>Three Parking Policy Reforms</a:t>
            </a:r>
          </a:p>
        </p:txBody>
      </p:sp>
      <p:sp>
        <p:nvSpPr>
          <p:cNvPr id="1374211" name="Rectangle 3"/>
          <p:cNvSpPr>
            <a:spLocks noGrp="1" noChangeArrowheads="1"/>
          </p:cNvSpPr>
          <p:nvPr>
            <p:ph type="body" idx="1"/>
          </p:nvPr>
        </p:nvSpPr>
        <p:spPr>
          <a:xfrm>
            <a:off x="457200" y="1219201"/>
            <a:ext cx="5828808" cy="4906963"/>
          </a:xfrm>
        </p:spPr>
        <p:txBody>
          <a:bodyPr/>
          <a:lstStyle/>
          <a:p>
            <a:pPr marL="0" indent="0">
              <a:buNone/>
            </a:pPr>
            <a:endParaRPr lang="en-US" b="1" dirty="0"/>
          </a:p>
          <a:p>
            <a:pPr marL="609600" indent="-609600">
              <a:buFontTx/>
              <a:buAutoNum type="arabicPeriod"/>
            </a:pPr>
            <a:r>
              <a:rPr lang="en-US" b="1" dirty="0"/>
              <a:t>Charge the right prices for curb parking</a:t>
            </a:r>
          </a:p>
          <a:p>
            <a:pPr marL="609600" indent="-609600">
              <a:spcBef>
                <a:spcPts val="2400"/>
              </a:spcBef>
              <a:buFontTx/>
              <a:buAutoNum type="arabicPeriod"/>
            </a:pPr>
            <a:r>
              <a:rPr lang="en-US" b="1" dirty="0"/>
              <a:t>Return the parking revenue to the blocks where it is generated, to pay for public services</a:t>
            </a:r>
          </a:p>
          <a:p>
            <a:pPr marL="609600" indent="-609600">
              <a:spcBef>
                <a:spcPts val="2400"/>
              </a:spcBef>
              <a:buFont typeface="+mj-lt"/>
              <a:buAutoNum type="arabicPeriod" startAt="3"/>
            </a:pPr>
            <a:r>
              <a:rPr lang="en-US" b="1" dirty="0"/>
              <a:t>Remove minimum parking requirements</a:t>
            </a:r>
          </a:p>
        </p:txBody>
      </p:sp>
      <p:pic>
        <p:nvPicPr>
          <p:cNvPr id="4" name="Picture 3" descr="A close up of a window&#10;&#10;Description automatically generated">
            <a:extLst>
              <a:ext uri="{FF2B5EF4-FFF2-40B4-BE49-F238E27FC236}">
                <a16:creationId xmlns:a16="http://schemas.microsoft.com/office/drawing/2014/main" id="{83F81AB1-7F7D-4A69-B0AE-84C0AE3F0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008" y="0"/>
            <a:ext cx="2400792" cy="6858000"/>
          </a:xfrm>
          <a:prstGeom prst="rect">
            <a:avLst/>
          </a:prstGeom>
        </p:spPr>
      </p:pic>
      <p:sp>
        <p:nvSpPr>
          <p:cNvPr id="5" name="TextBox 4">
            <a:extLst>
              <a:ext uri="{FF2B5EF4-FFF2-40B4-BE49-F238E27FC236}">
                <a16:creationId xmlns:a16="http://schemas.microsoft.com/office/drawing/2014/main" id="{F1EF0DA8-C14D-42C8-BDAA-FE1ECB143E8F}"/>
              </a:ext>
            </a:extLst>
          </p:cNvPr>
          <p:cNvSpPr txBox="1"/>
          <p:nvPr/>
        </p:nvSpPr>
        <p:spPr>
          <a:xfrm>
            <a:off x="6465396" y="6616697"/>
            <a:ext cx="1736747" cy="246221"/>
          </a:xfrm>
          <a:prstGeom prst="rect">
            <a:avLst/>
          </a:prstGeom>
          <a:noFill/>
        </p:spPr>
        <p:txBody>
          <a:bodyPr wrap="square" rtlCol="0">
            <a:spAutoFit/>
          </a:bodyPr>
          <a:lstStyle/>
          <a:p>
            <a:pPr algn="r"/>
            <a:r>
              <a:rPr lang="en-US" sz="1000" dirty="0">
                <a:solidFill>
                  <a:schemeClr val="bg1"/>
                </a:solidFill>
              </a:rPr>
              <a:t>Image: Christopher Illustrations</a:t>
            </a:r>
          </a:p>
        </p:txBody>
      </p:sp>
    </p:spTree>
    <p:extLst>
      <p:ext uri="{BB962C8B-B14F-4D97-AF65-F5344CB8AC3E}">
        <p14:creationId xmlns:p14="http://schemas.microsoft.com/office/powerpoint/2010/main" val="5091735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42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3742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3742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4211" grpId="0" uiExpand="1" build="p" autoUpdateAnimBg="0"/>
      <p:bldP spid="1374211" grpId="1"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Strategy: Parking Benefit District</a:t>
            </a:r>
          </a:p>
        </p:txBody>
      </p:sp>
      <p:pic>
        <p:nvPicPr>
          <p:cNvPr id="6" name="Picture 3" descr="Ventura, CA, 07-26-05 to 07-30-05 170"/>
          <p:cNvPicPr>
            <a:picLocks noChangeAspect="1" noChangeArrowheads="1"/>
          </p:cNvPicPr>
          <p:nvPr/>
        </p:nvPicPr>
        <p:blipFill>
          <a:blip r:embed="rId3" cstate="print"/>
          <a:srcRect/>
          <a:stretch>
            <a:fillRect/>
          </a:stretch>
        </p:blipFill>
        <p:spPr bwMode="auto">
          <a:xfrm>
            <a:off x="5283203" y="1143003"/>
            <a:ext cx="3454399" cy="2590799"/>
          </a:xfrm>
          <a:prstGeom prst="rect">
            <a:avLst/>
          </a:prstGeom>
          <a:noFill/>
        </p:spPr>
      </p:pic>
      <p:pic>
        <p:nvPicPr>
          <p:cNvPr id="2050" name="Picture 2"/>
          <p:cNvPicPr>
            <a:picLocks noChangeAspect="1" noChangeArrowheads="1"/>
          </p:cNvPicPr>
          <p:nvPr/>
        </p:nvPicPr>
        <p:blipFill>
          <a:blip r:embed="rId4" cstate="print"/>
          <a:srcRect/>
          <a:stretch>
            <a:fillRect/>
          </a:stretch>
        </p:blipFill>
        <p:spPr bwMode="auto">
          <a:xfrm>
            <a:off x="5334000" y="3886200"/>
            <a:ext cx="3403600" cy="2552700"/>
          </a:xfrm>
          <a:prstGeom prst="rect">
            <a:avLst/>
          </a:prstGeom>
          <a:noFill/>
          <a:ln w="9525">
            <a:noFill/>
            <a:miter lim="800000"/>
            <a:headEnd/>
            <a:tailEnd/>
          </a:ln>
          <a:effectLst/>
        </p:spPr>
      </p:pic>
      <p:sp>
        <p:nvSpPr>
          <p:cNvPr id="7" name="Shape 266">
            <a:extLst>
              <a:ext uri="{FF2B5EF4-FFF2-40B4-BE49-F238E27FC236}">
                <a16:creationId xmlns:a16="http://schemas.microsoft.com/office/drawing/2014/main" id="{AA40A3EE-35C5-4027-8877-4F94466AABD5}"/>
              </a:ext>
            </a:extLst>
          </p:cNvPr>
          <p:cNvSpPr txBox="1">
            <a:spLocks/>
          </p:cNvSpPr>
          <p:nvPr/>
        </p:nvSpPr>
        <p:spPr>
          <a:xfrm>
            <a:off x="457199" y="1524000"/>
            <a:ext cx="4656451" cy="5056187"/>
          </a:xfrm>
          <a:prstGeom prst="rect">
            <a:avLst/>
          </a:prstGeom>
          <a:noFill/>
          <a:ln>
            <a:noFill/>
          </a:ln>
        </p:spPr>
        <p:txBody>
          <a:bodyPr vert="horz" lIns="91425" tIns="45700" rIns="91425" bIns="45700" rtlCol="0" anchor="t" anchorCtr="0">
            <a:normAutofit lnSpcReduction="10000"/>
          </a:bodyPr>
          <a:lstStyle>
            <a:lvl1pPr marL="342900" indent="-342900" algn="l" defTabSz="914400" rtl="0" eaLnBrk="1" latinLnBrk="0" hangingPunct="1">
              <a:spcBef>
                <a:spcPct val="20000"/>
              </a:spcBef>
              <a:buClr>
                <a:schemeClr val="bg1"/>
              </a:buClr>
              <a:buFont typeface="Wingdings" pitchFamily="2" charset="2"/>
              <a:buChar char="§"/>
              <a:defRPr sz="2400" kern="1200">
                <a:solidFill>
                  <a:schemeClr val="tx1"/>
                </a:solidFill>
                <a:latin typeface="Arial" panose="020B0604020202020204" pitchFamily="34" charset="0"/>
                <a:ea typeface="+mn-ea"/>
                <a:cs typeface="Arial" pitchFamily="34" charset="0"/>
              </a:defRPr>
            </a:lvl1pPr>
            <a:lvl2pPr marL="742950" indent="-285750" algn="l" defTabSz="914400" rtl="0" eaLnBrk="1" latinLnBrk="0" hangingPunct="1">
              <a:spcBef>
                <a:spcPct val="20000"/>
              </a:spcBef>
              <a:buClr>
                <a:schemeClr val="bg1"/>
              </a:buClr>
              <a:buFont typeface="Arial" pitchFamily="34" charset="0"/>
              <a:buChar char="–"/>
              <a:defRPr sz="2000" kern="1200">
                <a:solidFill>
                  <a:schemeClr val="tx1"/>
                </a:solidFill>
                <a:latin typeface="Arial" panose="020B0604020202020204" pitchFamily="34" charset="0"/>
                <a:ea typeface="+mn-ea"/>
                <a:cs typeface="Arial" pitchFamily="34" charset="0"/>
              </a:defRPr>
            </a:lvl2pPr>
            <a:lvl3pPr marL="1143000" indent="-228600" algn="l" defTabSz="914400" rtl="0" eaLnBrk="1" latinLnBrk="0" hangingPunct="1">
              <a:spcBef>
                <a:spcPct val="20000"/>
              </a:spcBef>
              <a:buClr>
                <a:schemeClr val="bg1"/>
              </a:buClr>
              <a:buFont typeface="Arial" pitchFamily="34" charset="0"/>
              <a:buChar char="•"/>
              <a:defRPr sz="1800" kern="1200">
                <a:solidFill>
                  <a:schemeClr val="tx1"/>
                </a:solidFill>
                <a:latin typeface="Arial" panose="020B0604020202020204" pitchFamily="34" charset="0"/>
                <a:ea typeface="+mn-ea"/>
                <a:cs typeface="Arial" pitchFamily="34" charset="0"/>
              </a:defRPr>
            </a:lvl3pPr>
            <a:lvl4pPr marL="1600200" indent="-228600" algn="l" defTabSz="914400" rtl="0" eaLnBrk="1" latinLnBrk="0" hangingPunct="1">
              <a:spcBef>
                <a:spcPct val="20000"/>
              </a:spcBef>
              <a:buClr>
                <a:schemeClr val="bg1"/>
              </a:buClr>
              <a:buFont typeface="Arial" pitchFamily="34" charset="0"/>
              <a:buChar char="–"/>
              <a:defRPr sz="1600" kern="1200">
                <a:solidFill>
                  <a:schemeClr val="tx1"/>
                </a:solidFill>
                <a:latin typeface="Arial" panose="020B0604020202020204" pitchFamily="34" charset="0"/>
                <a:ea typeface="+mn-ea"/>
                <a:cs typeface="Arial" pitchFamily="34" charset="0"/>
              </a:defRPr>
            </a:lvl4pPr>
            <a:lvl5pPr marL="2057400" indent="-228600" algn="l" defTabSz="914400" rtl="0" eaLnBrk="1" latinLnBrk="0" hangingPunct="1">
              <a:spcBef>
                <a:spcPct val="20000"/>
              </a:spcBef>
              <a:buClr>
                <a:schemeClr val="bg1"/>
              </a:buClr>
              <a:buFont typeface="Arial" pitchFamily="34" charset="0"/>
              <a:buChar char="»"/>
              <a:defRPr sz="1600" kern="1200">
                <a:solidFill>
                  <a:schemeClr val="tx1"/>
                </a:solidFill>
                <a:latin typeface="Arial" panose="020B0604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spcBef>
                <a:spcPts val="480"/>
              </a:spcBef>
              <a:buClr>
                <a:schemeClr val="lt1"/>
              </a:buClr>
              <a:buSzPct val="100000"/>
              <a:buFont typeface="+mj-lt"/>
              <a:buAutoNum type="arabicPeriod"/>
            </a:pPr>
            <a:r>
              <a:rPr lang="en-US" dirty="0">
                <a:solidFill>
                  <a:schemeClr val="lt1"/>
                </a:solidFill>
                <a:ea typeface="Georgia"/>
                <a:cs typeface="Georgia"/>
                <a:sym typeface="Georgia"/>
              </a:rPr>
              <a:t>Charge the right prices for curb parking.</a:t>
            </a:r>
          </a:p>
          <a:p>
            <a:pPr marL="0" indent="0">
              <a:spcBef>
                <a:spcPts val="480"/>
              </a:spcBef>
              <a:buClr>
                <a:schemeClr val="lt1"/>
              </a:buClr>
              <a:buSzPct val="100000"/>
              <a:buFont typeface="Wingdings" pitchFamily="2" charset="2"/>
              <a:buNone/>
            </a:pPr>
            <a:endParaRPr lang="en-US" dirty="0">
              <a:solidFill>
                <a:schemeClr val="lt1"/>
              </a:solidFill>
              <a:ea typeface="Georgia"/>
              <a:cs typeface="Georgia"/>
              <a:sym typeface="Georgia"/>
            </a:endParaRPr>
          </a:p>
          <a:p>
            <a:pPr>
              <a:spcBef>
                <a:spcPts val="480"/>
              </a:spcBef>
              <a:buClr>
                <a:schemeClr val="lt1"/>
              </a:buClr>
              <a:buSzPct val="100000"/>
            </a:pPr>
            <a:r>
              <a:rPr lang="en-US" dirty="0">
                <a:sym typeface="Georgia"/>
              </a:rPr>
              <a:t>Ventura charges the lowest price needed to achieve 65% to 85% occupancy on each block</a:t>
            </a:r>
          </a:p>
          <a:p>
            <a:pPr>
              <a:spcBef>
                <a:spcPts val="480"/>
              </a:spcBef>
              <a:buClr>
                <a:schemeClr val="lt1"/>
              </a:buClr>
              <a:buSzPct val="100000"/>
            </a:pPr>
            <a:r>
              <a:rPr lang="en-US" dirty="0"/>
              <a:t>No time limits!</a:t>
            </a:r>
            <a:endParaRPr lang="en-US" dirty="0">
              <a:sym typeface="Georgia"/>
            </a:endParaRPr>
          </a:p>
          <a:p>
            <a:pPr>
              <a:spcBef>
                <a:spcPts val="480"/>
              </a:spcBef>
              <a:buClr>
                <a:schemeClr val="lt1"/>
              </a:buClr>
              <a:buSzPct val="100000"/>
            </a:pPr>
            <a:endParaRPr lang="en-US" dirty="0">
              <a:sym typeface="Georgia"/>
            </a:endParaRPr>
          </a:p>
          <a:p>
            <a:pPr>
              <a:spcBef>
                <a:spcPts val="480"/>
              </a:spcBef>
              <a:buClr>
                <a:schemeClr val="lt1"/>
              </a:buClr>
              <a:buSzPct val="100000"/>
            </a:pPr>
            <a:r>
              <a:rPr lang="en-US" dirty="0"/>
              <a:t>Current rates: $0.50 - $1/hour</a:t>
            </a:r>
          </a:p>
          <a:p>
            <a:pPr>
              <a:spcBef>
                <a:spcPts val="480"/>
              </a:spcBef>
              <a:buClr>
                <a:schemeClr val="lt1"/>
              </a:buClr>
              <a:buSzPct val="100000"/>
            </a:pPr>
            <a:endParaRPr lang="en-US" dirty="0">
              <a:solidFill>
                <a:prstClr val="white"/>
              </a:solidFill>
              <a:latin typeface="Arial"/>
              <a:ea typeface="Georgia"/>
              <a:cs typeface="Georgia"/>
              <a:sym typeface="Georgia"/>
            </a:endParaRPr>
          </a:p>
          <a:p>
            <a:pPr>
              <a:spcBef>
                <a:spcPts val="480"/>
              </a:spcBef>
              <a:buClr>
                <a:schemeClr val="lt1"/>
              </a:buClr>
              <a:buSzPct val="100000"/>
            </a:pPr>
            <a:r>
              <a:rPr lang="en-US" dirty="0">
                <a:solidFill>
                  <a:prstClr val="white"/>
                </a:solidFill>
                <a:latin typeface="Arial"/>
                <a:ea typeface="Georgia"/>
                <a:cs typeface="Georgia"/>
                <a:sym typeface="Georgia"/>
              </a:rPr>
              <a:t>Current hours: 10am - 9pm, daily</a:t>
            </a:r>
          </a:p>
        </p:txBody>
      </p:sp>
    </p:spTree>
    <p:extLst>
      <p:ext uri="{BB962C8B-B14F-4D97-AF65-F5344CB8AC3E}">
        <p14:creationId xmlns:p14="http://schemas.microsoft.com/office/powerpoint/2010/main" val="2190399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Strategy: Parking Benefit District</a:t>
            </a:r>
          </a:p>
        </p:txBody>
      </p:sp>
      <p:pic>
        <p:nvPicPr>
          <p:cNvPr id="6" name="Picture 3" descr="Ventura, CA, 07-26-05 to 07-30-05 170"/>
          <p:cNvPicPr>
            <a:picLocks noChangeAspect="1" noChangeArrowheads="1"/>
          </p:cNvPicPr>
          <p:nvPr/>
        </p:nvPicPr>
        <p:blipFill>
          <a:blip r:embed="rId3" cstate="print"/>
          <a:srcRect/>
          <a:stretch>
            <a:fillRect/>
          </a:stretch>
        </p:blipFill>
        <p:spPr bwMode="auto">
          <a:xfrm>
            <a:off x="5283203" y="1143003"/>
            <a:ext cx="3454399" cy="2590799"/>
          </a:xfrm>
          <a:prstGeom prst="rect">
            <a:avLst/>
          </a:prstGeom>
          <a:noFill/>
        </p:spPr>
      </p:pic>
      <p:pic>
        <p:nvPicPr>
          <p:cNvPr id="2050" name="Picture 2"/>
          <p:cNvPicPr>
            <a:picLocks noChangeAspect="1" noChangeArrowheads="1"/>
          </p:cNvPicPr>
          <p:nvPr/>
        </p:nvPicPr>
        <p:blipFill>
          <a:blip r:embed="rId4" cstate="print"/>
          <a:srcRect/>
          <a:stretch>
            <a:fillRect/>
          </a:stretch>
        </p:blipFill>
        <p:spPr bwMode="auto">
          <a:xfrm>
            <a:off x="5334000" y="3886200"/>
            <a:ext cx="3403600" cy="2552700"/>
          </a:xfrm>
          <a:prstGeom prst="rect">
            <a:avLst/>
          </a:prstGeom>
          <a:noFill/>
          <a:ln w="9525">
            <a:noFill/>
            <a:miter lim="800000"/>
            <a:headEnd/>
            <a:tailEnd/>
          </a:ln>
          <a:effectLst/>
        </p:spPr>
      </p:pic>
      <p:sp>
        <p:nvSpPr>
          <p:cNvPr id="7" name="Shape 266">
            <a:extLst>
              <a:ext uri="{FF2B5EF4-FFF2-40B4-BE49-F238E27FC236}">
                <a16:creationId xmlns:a16="http://schemas.microsoft.com/office/drawing/2014/main" id="{6B7E9AF2-4F5E-446E-8307-6CA8F8956F1C}"/>
              </a:ext>
            </a:extLst>
          </p:cNvPr>
          <p:cNvSpPr txBox="1">
            <a:spLocks/>
          </p:cNvSpPr>
          <p:nvPr/>
        </p:nvSpPr>
        <p:spPr>
          <a:xfrm>
            <a:off x="457199" y="1524000"/>
            <a:ext cx="4295351" cy="5056187"/>
          </a:xfrm>
          <a:prstGeom prst="rect">
            <a:avLst/>
          </a:prstGeom>
          <a:noFill/>
          <a:ln>
            <a:noFill/>
          </a:ln>
        </p:spPr>
        <p:txBody>
          <a:bodyPr vert="horz" lIns="91425" tIns="45700" rIns="91425" bIns="45700" rtlCol="0" anchor="t" anchorCtr="0">
            <a:normAutofit fontScale="92500" lnSpcReduction="10000"/>
          </a:bodyPr>
          <a:lstStyle>
            <a:lvl1pPr marL="342900" indent="-342900" algn="l" defTabSz="914400" rtl="0" eaLnBrk="1" latinLnBrk="0" hangingPunct="1">
              <a:spcBef>
                <a:spcPct val="20000"/>
              </a:spcBef>
              <a:buClr>
                <a:schemeClr val="bg1"/>
              </a:buClr>
              <a:buFont typeface="Wingdings" pitchFamily="2" charset="2"/>
              <a:buChar char="§"/>
              <a:defRPr sz="2400" kern="1200">
                <a:solidFill>
                  <a:schemeClr val="tx1"/>
                </a:solidFill>
                <a:latin typeface="Arial" panose="020B0604020202020204" pitchFamily="34" charset="0"/>
                <a:ea typeface="+mn-ea"/>
                <a:cs typeface="Arial" pitchFamily="34" charset="0"/>
              </a:defRPr>
            </a:lvl1pPr>
            <a:lvl2pPr marL="742950" indent="-285750" algn="l" defTabSz="914400" rtl="0" eaLnBrk="1" latinLnBrk="0" hangingPunct="1">
              <a:spcBef>
                <a:spcPct val="20000"/>
              </a:spcBef>
              <a:buClr>
                <a:schemeClr val="bg1"/>
              </a:buClr>
              <a:buFont typeface="Arial" pitchFamily="34" charset="0"/>
              <a:buChar char="–"/>
              <a:defRPr sz="2000" kern="1200">
                <a:solidFill>
                  <a:schemeClr val="tx1"/>
                </a:solidFill>
                <a:latin typeface="Arial" panose="020B0604020202020204" pitchFamily="34" charset="0"/>
                <a:ea typeface="+mn-ea"/>
                <a:cs typeface="Arial" pitchFamily="34" charset="0"/>
              </a:defRPr>
            </a:lvl2pPr>
            <a:lvl3pPr marL="1143000" indent="-228600" algn="l" defTabSz="914400" rtl="0" eaLnBrk="1" latinLnBrk="0" hangingPunct="1">
              <a:spcBef>
                <a:spcPct val="20000"/>
              </a:spcBef>
              <a:buClr>
                <a:schemeClr val="bg1"/>
              </a:buClr>
              <a:buFont typeface="Arial" pitchFamily="34" charset="0"/>
              <a:buChar char="•"/>
              <a:defRPr sz="1800" kern="1200">
                <a:solidFill>
                  <a:schemeClr val="tx1"/>
                </a:solidFill>
                <a:latin typeface="Arial" panose="020B0604020202020204" pitchFamily="34" charset="0"/>
                <a:ea typeface="+mn-ea"/>
                <a:cs typeface="Arial" pitchFamily="34" charset="0"/>
              </a:defRPr>
            </a:lvl3pPr>
            <a:lvl4pPr marL="1600200" indent="-228600" algn="l" defTabSz="914400" rtl="0" eaLnBrk="1" latinLnBrk="0" hangingPunct="1">
              <a:spcBef>
                <a:spcPct val="20000"/>
              </a:spcBef>
              <a:buClr>
                <a:schemeClr val="bg1"/>
              </a:buClr>
              <a:buFont typeface="Arial" pitchFamily="34" charset="0"/>
              <a:buChar char="–"/>
              <a:defRPr sz="1600" kern="1200">
                <a:solidFill>
                  <a:schemeClr val="tx1"/>
                </a:solidFill>
                <a:latin typeface="Arial" panose="020B0604020202020204" pitchFamily="34" charset="0"/>
                <a:ea typeface="+mn-ea"/>
                <a:cs typeface="Arial" pitchFamily="34" charset="0"/>
              </a:defRPr>
            </a:lvl4pPr>
            <a:lvl5pPr marL="2057400" indent="-228600" algn="l" defTabSz="914400" rtl="0" eaLnBrk="1" latinLnBrk="0" hangingPunct="1">
              <a:spcBef>
                <a:spcPct val="20000"/>
              </a:spcBef>
              <a:buClr>
                <a:schemeClr val="bg1"/>
              </a:buClr>
              <a:buFont typeface="Arial" pitchFamily="34" charset="0"/>
              <a:buChar char="»"/>
              <a:defRPr sz="1600" kern="1200">
                <a:solidFill>
                  <a:schemeClr val="tx1"/>
                </a:solidFill>
                <a:latin typeface="Arial" panose="020B0604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spcBef>
                <a:spcPts val="480"/>
              </a:spcBef>
              <a:buClr>
                <a:schemeClr val="lt1"/>
              </a:buClr>
              <a:buSzPct val="100000"/>
              <a:buFont typeface="+mj-lt"/>
              <a:buAutoNum type="arabicPeriod" startAt="2"/>
            </a:pPr>
            <a:r>
              <a:rPr lang="en-US" dirty="0">
                <a:solidFill>
                  <a:schemeClr val="lt1"/>
                </a:solidFill>
                <a:latin typeface="+mn-lt"/>
                <a:ea typeface="Georgia"/>
                <a:cs typeface="Georgia"/>
                <a:sym typeface="Georgia"/>
              </a:rPr>
              <a:t>Return the parking revenue to the blocks where it is generated, to pay for public services</a:t>
            </a:r>
          </a:p>
          <a:p>
            <a:pPr lvl="1">
              <a:spcBef>
                <a:spcPts val="480"/>
              </a:spcBef>
              <a:buClr>
                <a:schemeClr val="lt1"/>
              </a:buClr>
              <a:buSzPct val="100000"/>
            </a:pPr>
            <a:endParaRPr lang="en-US" sz="2400" dirty="0">
              <a:solidFill>
                <a:schemeClr val="lt1"/>
              </a:solidFill>
              <a:latin typeface="+mn-lt"/>
              <a:ea typeface="Georgia"/>
              <a:cs typeface="Georgia"/>
              <a:sym typeface="Georgia"/>
            </a:endParaRPr>
          </a:p>
          <a:p>
            <a:pPr lvl="1">
              <a:spcBef>
                <a:spcPts val="480"/>
              </a:spcBef>
              <a:buClr>
                <a:schemeClr val="lt1"/>
              </a:buClr>
              <a:buSzPct val="100000"/>
            </a:pPr>
            <a:r>
              <a:rPr lang="en-US" sz="2400" dirty="0">
                <a:solidFill>
                  <a:schemeClr val="lt1"/>
                </a:solidFill>
                <a:latin typeface="+mn-lt"/>
                <a:ea typeface="Georgia"/>
                <a:cs typeface="Georgia"/>
                <a:sym typeface="Georgia"/>
              </a:rPr>
              <a:t>Ventura’s revenue: $530,000 annually from 318 meters</a:t>
            </a:r>
          </a:p>
          <a:p>
            <a:pPr lvl="1">
              <a:spcBef>
                <a:spcPts val="480"/>
              </a:spcBef>
              <a:buClr>
                <a:schemeClr val="lt1"/>
              </a:buClr>
              <a:buSzPct val="100000"/>
            </a:pPr>
            <a:endParaRPr lang="en-US" sz="2400" dirty="0">
              <a:solidFill>
                <a:schemeClr val="lt1"/>
              </a:solidFill>
              <a:latin typeface="+mn-lt"/>
              <a:ea typeface="Georgia"/>
              <a:cs typeface="Georgia"/>
              <a:sym typeface="Georgia"/>
            </a:endParaRPr>
          </a:p>
          <a:p>
            <a:pPr lvl="1">
              <a:spcBef>
                <a:spcPts val="480"/>
              </a:spcBef>
              <a:buClr>
                <a:schemeClr val="lt1"/>
              </a:buClr>
              <a:buSzPct val="100000"/>
            </a:pPr>
            <a:r>
              <a:rPr lang="en-US" sz="2400" dirty="0">
                <a:solidFill>
                  <a:schemeClr val="lt1"/>
                </a:solidFill>
                <a:latin typeface="+mn-lt"/>
                <a:ea typeface="Georgia"/>
                <a:cs typeface="Georgia"/>
                <a:sym typeface="Georgia"/>
              </a:rPr>
              <a:t>Funds new police officer &amp; 9 police cadets, better lighting, free public Wi-Fi</a:t>
            </a:r>
          </a:p>
          <a:p>
            <a:pPr lvl="1">
              <a:spcBef>
                <a:spcPts val="480"/>
              </a:spcBef>
              <a:buClr>
                <a:schemeClr val="lt1"/>
              </a:buClr>
              <a:buSzPct val="100000"/>
            </a:pPr>
            <a:endParaRPr lang="en-US" sz="2400" dirty="0">
              <a:solidFill>
                <a:schemeClr val="lt1"/>
              </a:solidFill>
              <a:latin typeface="+mn-lt"/>
              <a:ea typeface="Georgia"/>
              <a:cs typeface="Georgia"/>
              <a:sym typeface="Georgia"/>
            </a:endParaRPr>
          </a:p>
          <a:p>
            <a:pPr lvl="1">
              <a:spcBef>
                <a:spcPts val="480"/>
              </a:spcBef>
              <a:buClr>
                <a:schemeClr val="lt1"/>
              </a:buClr>
              <a:buSzPct val="100000"/>
            </a:pPr>
            <a:r>
              <a:rPr lang="en-US" sz="2400" b="1" i="1" dirty="0">
                <a:solidFill>
                  <a:prstClr val="white"/>
                </a:solidFill>
                <a:latin typeface="Arial"/>
                <a:ea typeface="Georgia"/>
                <a:cs typeface="Georgia"/>
                <a:sym typeface="Georgia"/>
              </a:rPr>
              <a:t>Crime down 40%</a:t>
            </a:r>
            <a:endParaRPr lang="en-US" sz="2400" dirty="0">
              <a:solidFill>
                <a:schemeClr val="lt1"/>
              </a:solidFill>
              <a:latin typeface="+mn-lt"/>
              <a:ea typeface="Georgia"/>
              <a:cs typeface="Georgia"/>
              <a:sym typeface="Georgia"/>
            </a:endParaRPr>
          </a:p>
          <a:p>
            <a:pPr lvl="1">
              <a:spcBef>
                <a:spcPts val="480"/>
              </a:spcBef>
              <a:buClr>
                <a:schemeClr val="lt1"/>
              </a:buClr>
              <a:buSzPct val="100000"/>
            </a:pPr>
            <a:endParaRPr lang="en-US" sz="2400" dirty="0">
              <a:solidFill>
                <a:schemeClr val="lt1"/>
              </a:solidFill>
              <a:latin typeface="+mn-lt"/>
              <a:ea typeface="Georgia"/>
              <a:cs typeface="Georgia"/>
              <a:sym typeface="Georgia"/>
            </a:endParaRPr>
          </a:p>
        </p:txBody>
      </p:sp>
    </p:spTree>
    <p:extLst>
      <p:ext uri="{BB962C8B-B14F-4D97-AF65-F5344CB8AC3E}">
        <p14:creationId xmlns:p14="http://schemas.microsoft.com/office/powerpoint/2010/main" val="365847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831507" y="5257800"/>
            <a:ext cx="2803973"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SDOT (2014) Annual Paid Parking Report</a:t>
            </a:r>
          </a:p>
        </p:txBody>
      </p:sp>
      <p:sp>
        <p:nvSpPr>
          <p:cNvPr id="5" name="Title 1"/>
          <p:cNvSpPr txBox="1">
            <a:spLocks/>
          </p:cNvSpPr>
          <p:nvPr/>
        </p:nvSpPr>
        <p:spPr>
          <a:xfrm>
            <a:off x="457200" y="274638"/>
            <a:ext cx="8229600" cy="7315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Performance-Based Pricing at Work</a:t>
            </a:r>
          </a:p>
        </p:txBody>
      </p:sp>
      <p:pic>
        <p:nvPicPr>
          <p:cNvPr id="10" name="Picture 2"/>
          <p:cNvPicPr>
            <a:picLocks noChangeAspect="1" noChangeArrowheads="1"/>
          </p:cNvPicPr>
          <p:nvPr/>
        </p:nvPicPr>
        <p:blipFill rotWithShape="1">
          <a:blip r:embed="rId3" cstate="print"/>
          <a:srcRect t="12195" b="29268"/>
          <a:stretch/>
        </p:blipFill>
        <p:spPr bwMode="auto">
          <a:xfrm>
            <a:off x="450034" y="1905000"/>
            <a:ext cx="8312966" cy="3657600"/>
          </a:xfrm>
          <a:prstGeom prst="rect">
            <a:avLst/>
          </a:prstGeom>
          <a:noFill/>
          <a:ln w="9525">
            <a:noFill/>
            <a:miter lim="800000"/>
            <a:headEnd/>
            <a:tailEnd/>
          </a:ln>
        </p:spPr>
      </p:pic>
    </p:spTree>
    <p:extLst>
      <p:ext uri="{BB962C8B-B14F-4D97-AF65-F5344CB8AC3E}">
        <p14:creationId xmlns:p14="http://schemas.microsoft.com/office/powerpoint/2010/main" val="3320739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25">
            <a:extLst>
              <a:ext uri="{FF2B5EF4-FFF2-40B4-BE49-F238E27FC236}">
                <a16:creationId xmlns:a16="http://schemas.microsoft.com/office/drawing/2014/main" id="{7C03365B-BA9B-4C4B-BE2C-567BBCB534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81201"/>
            <a:ext cx="9138998" cy="5089279"/>
          </a:xfrm>
        </p:spPr>
      </p:pic>
      <p:sp>
        <p:nvSpPr>
          <p:cNvPr id="10" name="Title 9">
            <a:extLst>
              <a:ext uri="{FF2B5EF4-FFF2-40B4-BE49-F238E27FC236}">
                <a16:creationId xmlns:a16="http://schemas.microsoft.com/office/drawing/2014/main" id="{C489BFE9-9F8D-4BF0-B0DD-572B1B59BDFB}"/>
              </a:ext>
            </a:extLst>
          </p:cNvPr>
          <p:cNvSpPr>
            <a:spLocks noGrp="1"/>
          </p:cNvSpPr>
          <p:nvPr>
            <p:ph type="title"/>
          </p:nvPr>
        </p:nvSpPr>
        <p:spPr>
          <a:xfrm>
            <a:off x="249382" y="152400"/>
            <a:ext cx="8682182" cy="762000"/>
          </a:xfrm>
        </p:spPr>
        <p:txBody>
          <a:bodyPr>
            <a:normAutofit fontScale="90000"/>
          </a:bodyPr>
          <a:lstStyle/>
          <a:p>
            <a:r>
              <a:rPr lang="en-US" dirty="0"/>
              <a:t>Ridehailing = ~15% of intra-San Francisco vehicle trips in 2016</a:t>
            </a:r>
          </a:p>
        </p:txBody>
      </p:sp>
      <p:sp>
        <p:nvSpPr>
          <p:cNvPr id="14" name="TextBox 13">
            <a:extLst>
              <a:ext uri="{FF2B5EF4-FFF2-40B4-BE49-F238E27FC236}">
                <a16:creationId xmlns:a16="http://schemas.microsoft.com/office/drawing/2014/main" id="{B147110F-545F-4569-8594-88A17EDFF3B4}"/>
              </a:ext>
            </a:extLst>
          </p:cNvPr>
          <p:cNvSpPr txBox="1"/>
          <p:nvPr/>
        </p:nvSpPr>
        <p:spPr>
          <a:xfrm>
            <a:off x="457200" y="6079137"/>
            <a:ext cx="5653536" cy="692497"/>
          </a:xfrm>
          <a:prstGeom prst="rect">
            <a:avLst/>
          </a:prstGeom>
          <a:noFill/>
        </p:spPr>
        <p:txBody>
          <a:bodyPr wrap="square" rtlCol="0">
            <a:spAutoFit/>
          </a:bodyPr>
          <a:lstStyle/>
          <a:p>
            <a:r>
              <a:rPr lang="en-US" sz="2500" dirty="0">
                <a:solidFill>
                  <a:schemeClr val="bg1"/>
                </a:solidFill>
              </a:rPr>
              <a:t>Ridehailing = ~9% of intra-SF person trips</a:t>
            </a:r>
          </a:p>
          <a:p>
            <a:r>
              <a:rPr lang="en-US" sz="1400" dirty="0">
                <a:solidFill>
                  <a:schemeClr val="bg1"/>
                </a:solidFill>
              </a:rPr>
              <a:t>Source: SFCTA. 2016 data. See https://www.sfcta.org/tncstoday</a:t>
            </a:r>
          </a:p>
        </p:txBody>
      </p:sp>
      <p:pic>
        <p:nvPicPr>
          <p:cNvPr id="15" name="Picture 14">
            <a:extLst>
              <a:ext uri="{FF2B5EF4-FFF2-40B4-BE49-F238E27FC236}">
                <a16:creationId xmlns:a16="http://schemas.microsoft.com/office/drawing/2014/main" id="{4EE6FB60-9FC0-4E0C-8F2F-50F494E10FA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8136" y="6130946"/>
            <a:ext cx="903475" cy="640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8E8A2BD5-4560-4A98-82AD-9DFACAAD51D2}"/>
              </a:ext>
            </a:extLst>
          </p:cNvPr>
          <p:cNvPicPr>
            <a:picLocks noChangeAspect="1"/>
          </p:cNvPicPr>
          <p:nvPr/>
        </p:nvPicPr>
        <p:blipFill>
          <a:blip r:embed="rId5" cstate="print">
            <a:extLst>
              <a:ext uri="{28A0092B-C50C-407E-A947-70E740481C1C}">
                <a14:useLocalDpi xmlns:a14="http://schemas.microsoft.com/office/drawing/2010/main" val="0"/>
              </a:ext>
            </a:extLst>
          </a:blip>
          <a:srcRect l="27737" t="27736" r="27921" b="27921"/>
          <a:stretch>
            <a:fillRect/>
          </a:stretch>
        </p:blipFill>
        <p:spPr bwMode="auto">
          <a:xfrm>
            <a:off x="8047686" y="6130946"/>
            <a:ext cx="639114" cy="640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3066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1219202"/>
            <a:ext cx="6781800" cy="540147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prstClr val="white"/>
                </a:solidFill>
                <a:effectLst/>
                <a:uLnTx/>
                <a:uFillTx/>
                <a:latin typeface="Arial"/>
                <a:ea typeface="Segoe UI" pitchFamily="34" charset="0"/>
                <a:cs typeface="Segoe UI" pitchFamily="34" charset="0"/>
              </a:rPr>
              <a:t>Tuesday, September 14, 2010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all" spc="0" normalizeH="0" baseline="0" noProof="0" dirty="0">
              <a:ln>
                <a:noFill/>
              </a:ln>
              <a:solidFill>
                <a:prstClr val="white"/>
              </a:solidFill>
              <a:effectLst/>
              <a:uLnTx/>
              <a:uFillTx/>
              <a:latin typeface="Arial"/>
              <a:ea typeface="Segoe UI" pitchFamily="34" charset="0"/>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Segoe UI" pitchFamily="34" charset="0"/>
                <a:cs typeface="Segoe UI" pitchFamily="34" charset="0"/>
              </a:rPr>
              <a:t>“At about 10:30 this morning, I step out of my office…Almost immediately, I notice something different… </a:t>
            </a:r>
            <a:br>
              <a:rPr kumimoji="0" lang="en-US" sz="2000" b="0" i="0" u="none" strike="noStrike" kern="1200" cap="none" spc="0" normalizeH="0" baseline="0" noProof="0" dirty="0">
                <a:ln>
                  <a:noFill/>
                </a:ln>
                <a:solidFill>
                  <a:prstClr val="white"/>
                </a:solidFill>
                <a:effectLst/>
                <a:uLnTx/>
                <a:uFillTx/>
                <a:latin typeface="Arial"/>
                <a:ea typeface="Segoe UI" pitchFamily="34" charset="0"/>
                <a:cs typeface="Segoe UI" pitchFamily="34" charset="0"/>
              </a:rPr>
            </a:br>
            <a:br>
              <a:rPr kumimoji="0" lang="en-US" sz="2000" b="0" i="0" u="none" strike="noStrike" kern="1200" cap="none" spc="0" normalizeH="0" baseline="0" noProof="0" dirty="0">
                <a:ln>
                  <a:noFill/>
                </a:ln>
                <a:solidFill>
                  <a:prstClr val="white"/>
                </a:solidFill>
                <a:effectLst/>
                <a:uLnTx/>
                <a:uFillTx/>
                <a:latin typeface="Arial"/>
                <a:ea typeface="Segoe UI" pitchFamily="34" charset="0"/>
                <a:cs typeface="Segoe UI" pitchFamily="34" charset="0"/>
              </a:rPr>
            </a:br>
            <a:r>
              <a:rPr kumimoji="0" lang="en-US" sz="2000" b="0" i="0" u="none" strike="noStrike" kern="1200" cap="none" spc="0" normalizeH="0" baseline="0" noProof="0" dirty="0">
                <a:ln>
                  <a:noFill/>
                </a:ln>
                <a:solidFill>
                  <a:prstClr val="white"/>
                </a:solidFill>
                <a:effectLst/>
                <a:uLnTx/>
                <a:uFillTx/>
                <a:latin typeface="Arial"/>
                <a:ea typeface="Segoe UI" pitchFamily="34" charset="0"/>
                <a:cs typeface="Segoe UI" pitchFamily="34" charset="0"/>
              </a:rPr>
              <a:t>The paid parking portion of our downtown </a:t>
            </a:r>
            <a:r>
              <a:rPr kumimoji="0" lang="en-US" sz="2000" b="0" i="0" u="sng" strike="noStrike" kern="1200" cap="none" spc="0" normalizeH="0" baseline="0" noProof="0" dirty="0">
                <a:ln>
                  <a:noFill/>
                </a:ln>
                <a:solidFill>
                  <a:prstClr val="white"/>
                </a:solidFill>
                <a:effectLst/>
                <a:uLnTx/>
                <a:uFillTx/>
                <a:latin typeface="Arial"/>
                <a:ea typeface="Segoe UI" pitchFamily="34" charset="0"/>
                <a:cs typeface="Segoe UI" pitchFamily="34" charset="0"/>
              </a:rPr>
              <a:t>parking management program </a:t>
            </a:r>
            <a:r>
              <a:rPr kumimoji="0" lang="en-US" sz="2000" b="0" i="0" u="none" strike="noStrike" kern="1200" cap="none" spc="0" normalizeH="0" baseline="0" noProof="0" dirty="0">
                <a:ln>
                  <a:noFill/>
                </a:ln>
                <a:solidFill>
                  <a:prstClr val="white"/>
                </a:solidFill>
                <a:effectLst/>
                <a:uLnTx/>
                <a:uFillTx/>
                <a:latin typeface="Arial"/>
                <a:ea typeface="Segoe UI" pitchFamily="34" charset="0"/>
                <a:cs typeface="Segoe UI" pitchFamily="34" charset="0"/>
              </a:rPr>
              <a:t>had gone into effect at 10 a.m., and it was already showing results. People who park all day downtown have moved into the lots and the upper levels of the parking garage. Spaces on the street are now available for shoppers, diners, and others who were running short-term errands. In other words, only 30 minutes after we instituted the parking management program, it is working.”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Segoe UI" pitchFamily="34" charset="0"/>
              <a:cs typeface="Segoe UI"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Segoe UI" pitchFamily="34" charset="0"/>
                <a:cs typeface="Segoe UI" pitchFamily="34" charset="0"/>
              </a:rPr>
              <a:t>-- Bill Fulton, Mayor of Ventura</a:t>
            </a:r>
            <a:endParaRPr kumimoji="0" lang="en-US" sz="2000" b="0" i="1" u="none" strike="noStrike" kern="1200" cap="none" spc="0" normalizeH="0" baseline="0" noProof="0" dirty="0">
              <a:ln>
                <a:noFill/>
              </a:ln>
              <a:solidFill>
                <a:prstClr val="white"/>
              </a:solidFill>
              <a:effectLst/>
              <a:uLnTx/>
              <a:uFillTx/>
              <a:latin typeface="Arial"/>
              <a:ea typeface="Segoe UI" pitchFamily="34" charset="0"/>
              <a:cs typeface="Segoe UI"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1" u="none" strike="noStrike" kern="1200" cap="none" spc="0" normalizeH="0" baseline="0" noProof="0" dirty="0">
              <a:ln>
                <a:noFill/>
              </a:ln>
              <a:solidFill>
                <a:prstClr val="white"/>
              </a:solidFill>
              <a:effectLst/>
              <a:uLnTx/>
              <a:uFillTx/>
              <a:latin typeface="Arial"/>
              <a:ea typeface="Segoe UI" pitchFamily="34" charset="0"/>
              <a:cs typeface="Segoe UI"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white"/>
                </a:solidFill>
                <a:effectLst/>
                <a:uLnTx/>
                <a:uFillTx/>
                <a:latin typeface="Arial"/>
                <a:ea typeface="Segoe UI" pitchFamily="34" charset="0"/>
                <a:cs typeface="Segoe UI" pitchFamily="34" charset="0"/>
              </a:rPr>
              <a:t>Source: http://fulton4ventura.blogspot.com/search?updated-max=2010-09-22T13%3A47%3A00-07%3A00&amp;max-results=7</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1" u="none" strike="noStrike" kern="1200" cap="none" spc="0" normalizeH="0" baseline="0" noProof="0" dirty="0">
              <a:ln>
                <a:noFill/>
              </a:ln>
              <a:solidFill>
                <a:prstClr val="white"/>
              </a:solidFill>
              <a:effectLst/>
              <a:uLnTx/>
              <a:uFillTx/>
              <a:latin typeface="Arial"/>
              <a:ea typeface="+mn-ea"/>
              <a:cs typeface="+mn-cs"/>
            </a:endParaRPr>
          </a:p>
        </p:txBody>
      </p:sp>
      <p:pic>
        <p:nvPicPr>
          <p:cNvPr id="7" name="Picture 2" descr="C:\Documents and Settings\psiegman\My Documents\My Pictures\By others\Bill Fulton headshot.jpg"/>
          <p:cNvPicPr>
            <a:picLocks noChangeAspect="1" noChangeArrowheads="1"/>
          </p:cNvPicPr>
          <p:nvPr/>
        </p:nvPicPr>
        <p:blipFill>
          <a:blip r:embed="rId3" cstate="print"/>
          <a:srcRect/>
          <a:stretch>
            <a:fillRect/>
          </a:stretch>
        </p:blipFill>
        <p:spPr bwMode="auto">
          <a:xfrm>
            <a:off x="7239000" y="1219200"/>
            <a:ext cx="1463040" cy="1889760"/>
          </a:xfrm>
          <a:prstGeom prst="rect">
            <a:avLst/>
          </a:prstGeom>
          <a:noFill/>
          <a:ln w="12700">
            <a:solidFill>
              <a:schemeClr val="tx1"/>
            </a:solidFill>
          </a:ln>
        </p:spPr>
      </p:pic>
      <p:sp>
        <p:nvSpPr>
          <p:cNvPr id="2" name="Title 1"/>
          <p:cNvSpPr>
            <a:spLocks noGrp="1"/>
          </p:cNvSpPr>
          <p:nvPr>
            <p:ph type="title"/>
          </p:nvPr>
        </p:nvSpPr>
        <p:spPr/>
        <p:txBody>
          <a:bodyPr>
            <a:normAutofit fontScale="90000"/>
          </a:bodyPr>
          <a:lstStyle/>
          <a:p>
            <a:r>
              <a:rPr lang="en-US" dirty="0"/>
              <a:t>Parking Management That Actually Manages Parking</a:t>
            </a:r>
          </a:p>
        </p:txBody>
      </p:sp>
    </p:spTree>
    <p:extLst>
      <p:ext uri="{BB962C8B-B14F-4D97-AF65-F5344CB8AC3E}">
        <p14:creationId xmlns:p14="http://schemas.microsoft.com/office/powerpoint/2010/main" val="15145393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8" name="Picture 4" descr="Gaia rooftop 04"/>
          <p:cNvPicPr>
            <a:picLocks noChangeAspect="1" noChangeArrowheads="1"/>
          </p:cNvPicPr>
          <p:nvPr/>
        </p:nvPicPr>
        <p:blipFill>
          <a:blip r:embed="rId3" cstate="print"/>
          <a:srcRect/>
          <a:stretch>
            <a:fillRect/>
          </a:stretch>
        </p:blipFill>
        <p:spPr bwMode="auto">
          <a:xfrm>
            <a:off x="0" y="838200"/>
            <a:ext cx="9140825" cy="6018213"/>
          </a:xfrm>
          <a:prstGeom prst="rect">
            <a:avLst/>
          </a:prstGeom>
          <a:noFill/>
          <a:ln w="9525">
            <a:noFill/>
            <a:miter lim="800000"/>
            <a:headEnd/>
            <a:tailEnd/>
          </a:ln>
        </p:spPr>
      </p:pic>
      <p:sp>
        <p:nvSpPr>
          <p:cNvPr id="118786" name="Rectangle 2"/>
          <p:cNvSpPr>
            <a:spLocks noGrp="1" noChangeArrowheads="1"/>
          </p:cNvSpPr>
          <p:nvPr>
            <p:ph type="title"/>
          </p:nvPr>
        </p:nvSpPr>
        <p:spPr>
          <a:xfrm>
            <a:off x="228600" y="1066800"/>
            <a:ext cx="8610600" cy="685800"/>
          </a:xfrm>
        </p:spPr>
        <p:txBody>
          <a:bodyPr>
            <a:normAutofit/>
          </a:bodyPr>
          <a:lstStyle/>
          <a:p>
            <a:pPr algn="ctr"/>
            <a:r>
              <a:rPr lang="en-US" sz="2400" dirty="0"/>
              <a:t>Example: The Gaia Building, Berkeley, CA</a:t>
            </a:r>
          </a:p>
        </p:txBody>
      </p:sp>
      <p:sp>
        <p:nvSpPr>
          <p:cNvPr id="118789" name="Rectangle 5"/>
          <p:cNvSpPr>
            <a:spLocks noChangeArrowheads="1"/>
          </p:cNvSpPr>
          <p:nvPr/>
        </p:nvSpPr>
        <p:spPr bwMode="auto">
          <a:xfrm>
            <a:off x="0" y="76200"/>
            <a:ext cx="9144000" cy="68580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Managing curb parking </a:t>
            </a: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sym typeface="Wingdings" panose="05000000000000000000" pitchFamily="2" charset="2"/>
              </a:rPr>
              <a:t>eases removal of minimum parking regulations &amp; unbundling of parking costs</a:t>
            </a:r>
            <a:endPar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241289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p:txBody>
          <a:bodyPr/>
          <a:lstStyle/>
          <a:p>
            <a:endParaRPr lang="en-US"/>
          </a:p>
        </p:txBody>
      </p:sp>
      <p:pic>
        <p:nvPicPr>
          <p:cNvPr id="323588" name="Picture 4" descr="Gaia stacked parking04"/>
          <p:cNvPicPr>
            <a:picLocks noGrp="1" noChangeAspect="1" noChangeArrowheads="1"/>
          </p:cNvPicPr>
          <p:nvPr>
            <p:ph sz="half" idx="1"/>
          </p:nvPr>
        </p:nvPicPr>
        <p:blipFill>
          <a:blip r:embed="rId3" cstate="print"/>
          <a:srcRect/>
          <a:stretch>
            <a:fillRect/>
          </a:stretch>
        </p:blipFill>
        <p:spPr>
          <a:xfrm>
            <a:off x="1998663" y="0"/>
            <a:ext cx="5143500" cy="6858000"/>
          </a:xfrm>
          <a:noFill/>
          <a:ln/>
        </p:spPr>
      </p:pic>
      <p:sp>
        <p:nvSpPr>
          <p:cNvPr id="323589" name="Rectangle 5"/>
          <p:cNvSpPr>
            <a:spLocks noChangeArrowheads="1"/>
          </p:cNvSpPr>
          <p:nvPr/>
        </p:nvSpPr>
        <p:spPr bwMode="auto">
          <a:xfrm>
            <a:off x="2455863" y="5024735"/>
            <a:ext cx="4232275" cy="461665"/>
          </a:xfrm>
          <a:prstGeom prst="rect">
            <a:avLst/>
          </a:prstGeom>
          <a:solidFill>
            <a:schemeClr val="bg1">
              <a:alpha val="50000"/>
            </a:schemeClr>
          </a:solid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rPr>
              <a:t>Parking fee: $150/month</a:t>
            </a:r>
          </a:p>
        </p:txBody>
      </p:sp>
      <p:sp>
        <p:nvSpPr>
          <p:cNvPr id="323590" name="Rectangle 6"/>
          <p:cNvSpPr>
            <a:spLocks noChangeArrowheads="1"/>
          </p:cNvSpPr>
          <p:nvPr/>
        </p:nvSpPr>
        <p:spPr bwMode="auto">
          <a:xfrm>
            <a:off x="2057400" y="4034135"/>
            <a:ext cx="5029200" cy="830997"/>
          </a:xfrm>
          <a:prstGeom prst="rect">
            <a:avLst/>
          </a:prstGeom>
          <a:solidFill>
            <a:schemeClr val="bg1">
              <a:alpha val="50000"/>
            </a:schemeClr>
          </a:solid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rPr>
              <a:t>Berkeley requires unbundling of parking costs from housing costs</a:t>
            </a:r>
          </a:p>
        </p:txBody>
      </p:sp>
    </p:spTree>
    <p:extLst>
      <p:ext uri="{BB962C8B-B14F-4D97-AF65-F5344CB8AC3E}">
        <p14:creationId xmlns:p14="http://schemas.microsoft.com/office/powerpoint/2010/main" val="39117724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3589"/>
                                        </p:tgtEl>
                                        <p:attrNameLst>
                                          <p:attrName>style.visibility</p:attrName>
                                        </p:attrNameLst>
                                      </p:cBhvr>
                                      <p:to>
                                        <p:strVal val="visible"/>
                                      </p:to>
                                    </p:set>
                                    <p:animEffect transition="in" filter="dissolve">
                                      <p:cBhvr>
                                        <p:cTn id="7" dur="500"/>
                                        <p:tgtEl>
                                          <p:spTgt spid="323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9"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noAutofit/>
          </a:bodyPr>
          <a:lstStyle/>
          <a:p>
            <a:r>
              <a:rPr lang="en-US" sz="2400" dirty="0"/>
              <a:t>Managing curb parking + removing minimum parking regulations + unbundling parking costs = </a:t>
            </a:r>
            <a:r>
              <a:rPr lang="en-US" sz="2400" dirty="0">
                <a:sym typeface="Wingdings" panose="05000000000000000000" pitchFamily="2" charset="2"/>
              </a:rPr>
              <a:t>greater affordability</a:t>
            </a:r>
            <a:endParaRPr lang="en-US" sz="2400" dirty="0"/>
          </a:p>
        </p:txBody>
      </p:sp>
      <p:sp>
        <p:nvSpPr>
          <p:cNvPr id="130052" name="Rectangle 4"/>
          <p:cNvSpPr>
            <a:spLocks noChangeArrowheads="1"/>
          </p:cNvSpPr>
          <p:nvPr/>
        </p:nvSpPr>
        <p:spPr bwMode="auto">
          <a:xfrm>
            <a:off x="4653534" y="1162531"/>
            <a:ext cx="4038497" cy="4685898"/>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Tw Cen MT" panose="020B0602020104020603"/>
                <a:ea typeface="+mn-ea"/>
                <a:cs typeface="+mn-cs"/>
              </a:rPr>
              <a:t>Berkeley requires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U</a:t>
            </a:r>
            <a:r>
              <a:rPr kumimoji="0" lang="en-US" sz="2400" b="0" i="0" u="none" strike="noStrike" kern="1200" cap="none" spc="0" normalizeH="0" baseline="0" noProof="0" dirty="0" err="1">
                <a:ln>
                  <a:noFill/>
                </a:ln>
                <a:solidFill>
                  <a:prstClr val="white"/>
                </a:solidFill>
                <a:effectLst/>
                <a:uLnTx/>
                <a:uFillTx/>
                <a:latin typeface="Tw Cen MT" panose="020B0602020104020603"/>
                <a:ea typeface="+mn-ea"/>
                <a:cs typeface="+mn-cs"/>
              </a:rPr>
              <a:t>nbundling</a:t>
            </a: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 of parking costs from rents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Provision of spaces for carshare cars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Free transit passes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Tw Cen MT" panose="020B0602020104020603"/>
                <a:ea typeface="+mn-ea"/>
                <a:cs typeface="+mn-cs"/>
              </a:rPr>
              <a:t>Example: Gaia Building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$150/month per space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91 apartments, theater, café &amp; office space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42 parking spaces built</a:t>
            </a:r>
            <a:endPar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30054" name="Rectangle 6"/>
          <p:cNvSpPr>
            <a:spLocks noChangeArrowheads="1"/>
          </p:cNvSpPr>
          <p:nvPr/>
        </p:nvSpPr>
        <p:spPr bwMode="auto">
          <a:xfrm>
            <a:off x="4572000" y="5678121"/>
            <a:ext cx="3975947" cy="830997"/>
          </a:xfrm>
          <a:prstGeom prst="rect">
            <a:avLst/>
          </a:prstGeom>
          <a:noFill/>
          <a:ln w="9525">
            <a:noFill/>
            <a:miter lim="800000"/>
            <a:headEnd/>
            <a:tailEnd/>
          </a:ln>
          <a:effectLst/>
        </p:spPr>
        <p:txBody>
          <a:bodyPr wrap="square">
            <a:spAutoFit/>
          </a:bodyPr>
          <a:lstStyle/>
          <a:p>
            <a:pPr marL="457200" marR="0" lvl="0" indent="-4572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Result: 237 adult residents with just 20 cars </a:t>
            </a:r>
          </a:p>
        </p:txBody>
      </p:sp>
      <p:pic>
        <p:nvPicPr>
          <p:cNvPr id="8" name="Picture 5" descr="07_Gaia_Aerial">
            <a:extLst>
              <a:ext uri="{FF2B5EF4-FFF2-40B4-BE49-F238E27FC236}">
                <a16:creationId xmlns:a16="http://schemas.microsoft.com/office/drawing/2014/main" id="{A6C4AC0E-ACD1-4759-99FC-67ECAD4E89AD}"/>
              </a:ext>
            </a:extLst>
          </p:cNvPr>
          <p:cNvPicPr>
            <a:picLocks noGrp="1" noChangeAspect="1" noChangeArrowheads="1"/>
          </p:cNvPicPr>
          <p:nvPr>
            <p:ph idx="1"/>
          </p:nvPr>
        </p:nvPicPr>
        <p:blipFill>
          <a:blip r:embed="rId3" cstate="print"/>
          <a:srcRect/>
          <a:stretch>
            <a:fillRect/>
          </a:stretch>
        </p:blipFill>
        <p:spPr>
          <a:xfrm>
            <a:off x="422473" y="1899315"/>
            <a:ext cx="4079159" cy="3059369"/>
          </a:xfrm>
          <a:noFill/>
          <a:ln>
            <a:solidFill>
              <a:srgbClr val="FF9900"/>
            </a:solidFill>
          </a:ln>
        </p:spPr>
      </p:pic>
    </p:spTree>
    <p:extLst>
      <p:ext uri="{BB962C8B-B14F-4D97-AF65-F5344CB8AC3E}">
        <p14:creationId xmlns:p14="http://schemas.microsoft.com/office/powerpoint/2010/main" val="70858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0054"/>
                                        </p:tgtEl>
                                        <p:attrNameLst>
                                          <p:attrName>style.visibility</p:attrName>
                                        </p:attrNameLst>
                                      </p:cBhvr>
                                      <p:to>
                                        <p:strVal val="visible"/>
                                      </p:to>
                                    </p:set>
                                    <p:animEffect transition="in" filter="dissolve">
                                      <p:cBhvr>
                                        <p:cTn id="7" dur="500"/>
                                        <p:tgtEl>
                                          <p:spTgt spid="130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9298" name="Rectangle 2"/>
          <p:cNvSpPr>
            <a:spLocks noGrp="1" noChangeArrowheads="1"/>
          </p:cNvSpPr>
          <p:nvPr>
            <p:ph type="title"/>
          </p:nvPr>
        </p:nvSpPr>
        <p:spPr/>
        <p:txBody>
          <a:bodyPr>
            <a:normAutofit fontScale="90000"/>
          </a:bodyPr>
          <a:lstStyle/>
          <a:p>
            <a:r>
              <a:rPr lang="en-US" dirty="0"/>
              <a:t>Solution: Unbundle parking costs from commercial leases</a:t>
            </a:r>
          </a:p>
        </p:txBody>
      </p:sp>
      <p:sp>
        <p:nvSpPr>
          <p:cNvPr id="1719299" name="Rectangle 3"/>
          <p:cNvSpPr>
            <a:spLocks noGrp="1" noChangeArrowheads="1"/>
          </p:cNvSpPr>
          <p:nvPr>
            <p:ph type="body" idx="1"/>
          </p:nvPr>
        </p:nvSpPr>
        <p:spPr>
          <a:xfrm>
            <a:off x="533400" y="1066800"/>
            <a:ext cx="4419600" cy="4572000"/>
          </a:xfrm>
        </p:spPr>
        <p:txBody>
          <a:bodyPr>
            <a:normAutofit/>
          </a:bodyPr>
          <a:lstStyle/>
          <a:p>
            <a:pPr marL="288925" indent="-288925">
              <a:lnSpc>
                <a:spcPct val="90000"/>
              </a:lnSpc>
              <a:buFont typeface="Wingdings" pitchFamily="2" charset="2"/>
              <a:buNone/>
            </a:pPr>
            <a:r>
              <a:rPr lang="en-US" sz="2400" dirty="0">
                <a:latin typeface="+mj-lt"/>
              </a:rPr>
              <a:t>Example: Downtown Bellevue, WA</a:t>
            </a:r>
          </a:p>
          <a:p>
            <a:pPr marL="288925" indent="-288925">
              <a:lnSpc>
                <a:spcPct val="90000"/>
              </a:lnSpc>
            </a:pPr>
            <a:endParaRPr lang="en-US" sz="2400" dirty="0">
              <a:latin typeface="+mj-lt"/>
            </a:endParaRPr>
          </a:p>
          <a:p>
            <a:pPr marL="288925" indent="-288925">
              <a:lnSpc>
                <a:spcPct val="90000"/>
              </a:lnSpc>
            </a:pPr>
            <a:r>
              <a:rPr lang="en-US" dirty="0">
                <a:latin typeface="+mj-lt"/>
              </a:rPr>
              <a:t>B</a:t>
            </a:r>
            <a:r>
              <a:rPr lang="en-US" sz="2400" dirty="0">
                <a:latin typeface="+mj-lt"/>
              </a:rPr>
              <a:t>uilding owners must lease parking separately from office space</a:t>
            </a:r>
          </a:p>
          <a:p>
            <a:pPr marL="288925" indent="-288925">
              <a:lnSpc>
                <a:spcPct val="90000"/>
              </a:lnSpc>
            </a:pPr>
            <a:r>
              <a:rPr lang="en-US" sz="2400" dirty="0">
                <a:latin typeface="+mj-lt"/>
              </a:rPr>
              <a:t>Minimum </a:t>
            </a:r>
            <a:r>
              <a:rPr lang="en-US" dirty="0">
                <a:latin typeface="+mj-lt"/>
              </a:rPr>
              <a:t>price</a:t>
            </a:r>
            <a:r>
              <a:rPr lang="en-US" sz="2400" dirty="0">
                <a:latin typeface="+mj-lt"/>
              </a:rPr>
              <a:t> for monthly parking </a:t>
            </a:r>
            <a:r>
              <a:rPr lang="en-US" sz="2400" dirty="0">
                <a:latin typeface="+mj-lt"/>
                <a:cs typeface="Tahoma" pitchFamily="34" charset="0"/>
              </a:rPr>
              <a:t>≥</a:t>
            </a:r>
            <a:r>
              <a:rPr lang="en-US" sz="2400" dirty="0">
                <a:latin typeface="+mj-lt"/>
              </a:rPr>
              <a:t> the price of a </a:t>
            </a:r>
            <a:r>
              <a:rPr lang="en-US" dirty="0">
                <a:latin typeface="+mj-lt"/>
              </a:rPr>
              <a:t>two</a:t>
            </a:r>
            <a:r>
              <a:rPr lang="en-US" sz="2400" dirty="0">
                <a:latin typeface="+mj-lt"/>
              </a:rPr>
              <a:t>-zone bus pass</a:t>
            </a:r>
          </a:p>
          <a:p>
            <a:pPr marL="288925" indent="-288925">
              <a:lnSpc>
                <a:spcPct val="90000"/>
              </a:lnSpc>
            </a:pPr>
            <a:r>
              <a:rPr lang="en-US" sz="2400" dirty="0">
                <a:latin typeface="+mj-lt"/>
              </a:rPr>
              <a:t>Minimum rate in 2017: $135/month</a:t>
            </a:r>
          </a:p>
          <a:p>
            <a:pPr marL="288925" indent="-288925">
              <a:lnSpc>
                <a:spcPct val="90000"/>
              </a:lnSpc>
            </a:pPr>
            <a:r>
              <a:rPr lang="en-US" sz="2400" i="1" dirty="0">
                <a:latin typeface="+mj-lt"/>
              </a:rPr>
              <a:t>Maximum</a:t>
            </a:r>
            <a:r>
              <a:rPr lang="en-US" sz="2400" dirty="0">
                <a:latin typeface="+mj-lt"/>
              </a:rPr>
              <a:t> parking requirements: 2.4 spaces / 1000 sf GLA</a:t>
            </a:r>
            <a:endParaRPr lang="en-US" sz="2400" b="1" dirty="0">
              <a:latin typeface="+mj-lt"/>
            </a:endParaRPr>
          </a:p>
        </p:txBody>
      </p:sp>
      <p:pic>
        <p:nvPicPr>
          <p:cNvPr id="1719300" name="Picture 4" descr="Bellevue"/>
          <p:cNvPicPr>
            <a:picLocks noChangeAspect="1" noChangeArrowheads="1"/>
          </p:cNvPicPr>
          <p:nvPr/>
        </p:nvPicPr>
        <p:blipFill>
          <a:blip r:embed="rId3" cstate="print"/>
          <a:srcRect/>
          <a:stretch>
            <a:fillRect/>
          </a:stretch>
        </p:blipFill>
        <p:spPr bwMode="auto">
          <a:xfrm>
            <a:off x="5038725" y="1066800"/>
            <a:ext cx="3952875" cy="3162300"/>
          </a:xfrm>
          <a:prstGeom prst="rect">
            <a:avLst/>
          </a:prstGeom>
          <a:noFill/>
        </p:spPr>
      </p:pic>
      <p:pic>
        <p:nvPicPr>
          <p:cNvPr id="1719301" name="Picture 5" descr="photo of Bellevue Transit Center"/>
          <p:cNvPicPr>
            <a:picLocks noChangeAspect="1" noChangeArrowheads="1"/>
          </p:cNvPicPr>
          <p:nvPr/>
        </p:nvPicPr>
        <p:blipFill>
          <a:blip r:embed="rId4" cstate="print"/>
          <a:srcRect/>
          <a:stretch>
            <a:fillRect/>
          </a:stretch>
        </p:blipFill>
        <p:spPr bwMode="auto">
          <a:xfrm>
            <a:off x="6246813" y="4310063"/>
            <a:ext cx="2744787" cy="1824037"/>
          </a:xfrm>
          <a:prstGeom prst="rect">
            <a:avLst/>
          </a:prstGeom>
          <a:noFill/>
          <a:ln w="9525">
            <a:noFill/>
            <a:miter lim="800000"/>
            <a:headEnd/>
            <a:tailEnd/>
          </a:ln>
        </p:spPr>
      </p:pic>
      <p:sp>
        <p:nvSpPr>
          <p:cNvPr id="1719302" name="Rectangle 6"/>
          <p:cNvSpPr>
            <a:spLocks noChangeArrowheads="1"/>
          </p:cNvSpPr>
          <p:nvPr/>
        </p:nvSpPr>
        <p:spPr bwMode="auto">
          <a:xfrm>
            <a:off x="453428" y="5798403"/>
            <a:ext cx="5715000" cy="830997"/>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4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w Cen MT" panose="020B0602020104020603"/>
                <a:ea typeface="+mn-ea"/>
                <a:cs typeface="+mn-cs"/>
              </a:rPr>
              <a:t>Results: drive alone commute rate fell by 30%, from 81% driving alone to 57%</a:t>
            </a:r>
          </a:p>
        </p:txBody>
      </p:sp>
    </p:spTree>
    <p:extLst>
      <p:ext uri="{BB962C8B-B14F-4D97-AF65-F5344CB8AC3E}">
        <p14:creationId xmlns:p14="http://schemas.microsoft.com/office/powerpoint/2010/main" val="2516536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19302">
                                            <p:txEl>
                                              <p:pRg st="0" end="0"/>
                                            </p:txEl>
                                          </p:spTgt>
                                        </p:tgtEl>
                                        <p:attrNameLst>
                                          <p:attrName>style.visibility</p:attrName>
                                        </p:attrNameLst>
                                      </p:cBhvr>
                                      <p:to>
                                        <p:strVal val="visible"/>
                                      </p:to>
                                    </p:set>
                                    <p:animEffect transition="in" filter="dissolve">
                                      <p:cBhvr>
                                        <p:cTn id="7" dur="500"/>
                                        <p:tgtEl>
                                          <p:spTgt spid="17193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a:extLst>
              <a:ext uri="{FF2B5EF4-FFF2-40B4-BE49-F238E27FC236}">
                <a16:creationId xmlns:a16="http://schemas.microsoft.com/office/drawing/2014/main" id="{0FD3040B-BB1B-4F0B-807A-781A5D042C07}"/>
              </a:ext>
            </a:extLst>
          </p:cNvPr>
          <p:cNvSpPr txBox="1">
            <a:spLocks noChangeArrowheads="1"/>
          </p:cNvSpPr>
          <p:nvPr/>
        </p:nvSpPr>
        <p:spPr bwMode="auto">
          <a:xfrm>
            <a:off x="2514600" y="6278229"/>
            <a:ext cx="4038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ScalaSans" pitchFamily="34" charset="0"/>
                <a:ea typeface="+mn-ea"/>
                <a:cs typeface="+mn-cs"/>
              </a:rPr>
              <a:t>Fourplex </a:t>
            </a:r>
          </a:p>
        </p:txBody>
      </p:sp>
      <p:pic>
        <p:nvPicPr>
          <p:cNvPr id="964611" name="Picture 3" descr="I:\PRECEDENTS\Bungalows\Bungalow039b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0825" cy="59658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238125" y="266700"/>
            <a:ext cx="26574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900" b="0" i="0" u="none" strike="noStrike" kern="1200" cap="none" spc="0" normalizeH="0" baseline="0" noProof="0" dirty="0">
                <a:ln>
                  <a:noFill/>
                </a:ln>
                <a:solidFill>
                  <a:prstClr val="white"/>
                </a:solidFill>
                <a:effectLst/>
                <a:uLnTx/>
                <a:uFillTx/>
                <a:latin typeface="FC-LargoLgt" pitchFamily="18" charset="0"/>
                <a:ea typeface="+mn-ea"/>
                <a:cs typeface="+mn-cs"/>
              </a:rPr>
              <a:t>Moule &amp; Polyzoides</a:t>
            </a:r>
          </a:p>
        </p:txBody>
      </p:sp>
      <p:sp>
        <p:nvSpPr>
          <p:cNvPr id="5" name="Text Box 6"/>
          <p:cNvSpPr txBox="1">
            <a:spLocks noChangeArrowheads="1"/>
          </p:cNvSpPr>
          <p:nvPr/>
        </p:nvSpPr>
        <p:spPr bwMode="auto">
          <a:xfrm>
            <a:off x="666750" y="590550"/>
            <a:ext cx="17811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800" b="0" i="0" u="none" strike="noStrike" kern="1200" cap="none" spc="0" normalizeH="0" baseline="0" noProof="0">
                <a:ln>
                  <a:noFill/>
                </a:ln>
                <a:solidFill>
                  <a:prstClr val="white"/>
                </a:solidFill>
                <a:effectLst/>
                <a:uLnTx/>
                <a:uFillTx/>
                <a:latin typeface="ScalaSans" pitchFamily="34" charset="0"/>
                <a:ea typeface="+mn-ea"/>
                <a:cs typeface="+mn-cs"/>
              </a:rPr>
              <a:t>ARCHITECTS AND URBANISTS</a:t>
            </a:r>
          </a:p>
        </p:txBody>
      </p:sp>
      <p:sp>
        <p:nvSpPr>
          <p:cNvPr id="10" name="Title 1">
            <a:extLst>
              <a:ext uri="{FF2B5EF4-FFF2-40B4-BE49-F238E27FC236}">
                <a16:creationId xmlns:a16="http://schemas.microsoft.com/office/drawing/2014/main" id="{96114D95-2FB0-4C80-AB57-C092105B19F4}"/>
              </a:ext>
            </a:extLst>
          </p:cNvPr>
          <p:cNvSpPr txBox="1">
            <a:spLocks/>
          </p:cNvSpPr>
          <p:nvPr/>
        </p:nvSpPr>
        <p:spPr>
          <a:xfrm>
            <a:off x="0" y="3339"/>
            <a:ext cx="9140824" cy="550317"/>
          </a:xfrm>
          <a:prstGeom prst="rect">
            <a:avLst/>
          </a:prstGeom>
          <a:solidFill>
            <a:schemeClr val="tx1"/>
          </a:solidFill>
        </p:spPr>
        <p:txBody>
          <a:bodyPr>
            <a:normAutofit/>
          </a:bodyPr>
          <a:lstStyle>
            <a:lvl1pPr algn="l" defTabSz="914400" rtl="0" eaLnBrk="1" latinLnBrk="0" hangingPunct="1">
              <a:spcBef>
                <a:spcPct val="0"/>
              </a:spcBef>
              <a:buNone/>
              <a:defRPr sz="2800" b="1" kern="1200">
                <a:solidFill>
                  <a:schemeClr val="bg1"/>
                </a:solidFill>
                <a:latin typeface="Tw Cen MT"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w Cen MT" pitchFamily="34" charset="0"/>
                <a:ea typeface="+mj-ea"/>
                <a:cs typeface="Arial" pitchFamily="34" charset="0"/>
              </a:rPr>
              <a:t>Managing curb parking in residential areas</a:t>
            </a:r>
          </a:p>
        </p:txBody>
      </p:sp>
      <p:sp>
        <p:nvSpPr>
          <p:cNvPr id="8" name="Text Box 5">
            <a:extLst>
              <a:ext uri="{FF2B5EF4-FFF2-40B4-BE49-F238E27FC236}">
                <a16:creationId xmlns:a16="http://schemas.microsoft.com/office/drawing/2014/main" id="{DFAB2668-1F91-42B5-84EE-6DDEEA073BCA}"/>
              </a:ext>
            </a:extLst>
          </p:cNvPr>
          <p:cNvSpPr txBox="1">
            <a:spLocks noChangeArrowheads="1"/>
          </p:cNvSpPr>
          <p:nvPr/>
        </p:nvSpPr>
        <p:spPr bwMode="auto">
          <a:xfrm>
            <a:off x="6869545" y="6155119"/>
            <a:ext cx="227128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altLang="en-US" sz="1000" b="0" i="0" u="none" strike="noStrike" kern="1200" cap="none" spc="0" normalizeH="0" baseline="0" noProof="0" dirty="0">
                <a:ln>
                  <a:noFill/>
                </a:ln>
                <a:solidFill>
                  <a:prstClr val="white"/>
                </a:solidFill>
                <a:effectLst/>
                <a:uLnTx/>
                <a:uFillTx/>
                <a:latin typeface="Tw Cen MT" panose="020B0602020104020603"/>
                <a:ea typeface="+mn-ea"/>
                <a:cs typeface="+mn-cs"/>
              </a:rPr>
              <a:t>Photo: Moule &amp; Polyzoides</a:t>
            </a:r>
          </a:p>
        </p:txBody>
      </p:sp>
    </p:spTree>
    <p:extLst>
      <p:ext uri="{BB962C8B-B14F-4D97-AF65-F5344CB8AC3E}">
        <p14:creationId xmlns:p14="http://schemas.microsoft.com/office/powerpoint/2010/main" val="790761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8547" name="Picture 3" descr="C:\Documents and Settings\MHirashima\Desktop\03-23-2004\Housing\Harper\09.150dp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7773988" cy="5830888"/>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2743200" y="6340475"/>
            <a:ext cx="3429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000" dirty="0">
                <a:solidFill>
                  <a:schemeClr val="bg1"/>
                </a:solidFill>
                <a:latin typeface="ScalaSans" pitchFamily="34" charset="0"/>
              </a:rPr>
              <a:t>Courtyard Apartments</a:t>
            </a:r>
          </a:p>
        </p:txBody>
      </p:sp>
      <p:sp>
        <p:nvSpPr>
          <p:cNvPr id="4" name="Text Box 5"/>
          <p:cNvSpPr txBox="1">
            <a:spLocks noChangeArrowheads="1"/>
          </p:cNvSpPr>
          <p:nvPr/>
        </p:nvSpPr>
        <p:spPr bwMode="auto">
          <a:xfrm>
            <a:off x="6629400" y="6248400"/>
            <a:ext cx="26574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900" b="0" dirty="0">
                <a:solidFill>
                  <a:schemeClr val="bg1"/>
                </a:solidFill>
                <a:latin typeface="FC-LargoLgt" pitchFamily="18" charset="0"/>
              </a:rPr>
              <a:t>Moule &amp; Polyzoides</a:t>
            </a:r>
          </a:p>
        </p:txBody>
      </p:sp>
      <p:sp>
        <p:nvSpPr>
          <p:cNvPr id="5" name="Text Box 6"/>
          <p:cNvSpPr txBox="1">
            <a:spLocks noChangeArrowheads="1"/>
          </p:cNvSpPr>
          <p:nvPr/>
        </p:nvSpPr>
        <p:spPr bwMode="auto">
          <a:xfrm>
            <a:off x="7058025" y="6572250"/>
            <a:ext cx="17811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800" b="0">
                <a:solidFill>
                  <a:schemeClr val="bg1"/>
                </a:solidFill>
                <a:latin typeface="ScalaSans" pitchFamily="34" charset="0"/>
              </a:rPr>
              <a:t>ARCHITECTS AND URBANISTS</a:t>
            </a:r>
          </a:p>
        </p:txBody>
      </p:sp>
    </p:spTree>
    <p:extLst>
      <p:ext uri="{BB962C8B-B14F-4D97-AF65-F5344CB8AC3E}">
        <p14:creationId xmlns:p14="http://schemas.microsoft.com/office/powerpoint/2010/main" val="4062292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7"/>
            <a:ext cx="8229600" cy="842963"/>
          </a:xfrm>
        </p:spPr>
        <p:txBody>
          <a:bodyPr>
            <a:normAutofit/>
          </a:bodyPr>
          <a:lstStyle/>
          <a:p>
            <a:pPr algn="ctr"/>
            <a:r>
              <a:rPr lang="en-US" sz="2400" dirty="0"/>
              <a:t>Want to allow Missing Middle Housing?</a:t>
            </a:r>
            <a:br>
              <a:rPr lang="en-US" sz="2400" dirty="0"/>
            </a:br>
            <a:r>
              <a:rPr lang="en-US" sz="2400" dirty="0"/>
              <a:t>Learn to manage curb parking well.</a:t>
            </a:r>
          </a:p>
        </p:txBody>
      </p:sp>
      <p:sp>
        <p:nvSpPr>
          <p:cNvPr id="6" name="Content Placeholder 4">
            <a:extLst>
              <a:ext uri="{FF2B5EF4-FFF2-40B4-BE49-F238E27FC236}">
                <a16:creationId xmlns:a16="http://schemas.microsoft.com/office/drawing/2014/main" id="{0E520DB3-220F-4988-B1E3-169B9E0E6D8C}"/>
              </a:ext>
            </a:extLst>
          </p:cNvPr>
          <p:cNvSpPr txBox="1">
            <a:spLocks/>
          </p:cNvSpPr>
          <p:nvPr/>
        </p:nvSpPr>
        <p:spPr>
          <a:xfrm>
            <a:off x="457200" y="4882598"/>
            <a:ext cx="8229600" cy="1975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bg1"/>
              </a:buClr>
              <a:buFont typeface="Wingdings" pitchFamily="2" charset="2"/>
              <a:buChar char="§"/>
              <a:defRPr sz="2400" kern="1200">
                <a:solidFill>
                  <a:schemeClr val="bg1"/>
                </a:solidFill>
                <a:latin typeface="+mj-lt"/>
                <a:ea typeface="+mn-ea"/>
                <a:cs typeface="Arial" pitchFamily="34" charset="0"/>
              </a:defRPr>
            </a:lvl1pPr>
            <a:lvl2pPr marL="742950" indent="-285750" algn="l" defTabSz="914400" rtl="0" eaLnBrk="1" latinLnBrk="0" hangingPunct="1">
              <a:spcBef>
                <a:spcPct val="20000"/>
              </a:spcBef>
              <a:buClr>
                <a:schemeClr val="bg1"/>
              </a:buClr>
              <a:buFont typeface="Arial" pitchFamily="34" charset="0"/>
              <a:buChar char="–"/>
              <a:defRPr sz="2000" kern="1200">
                <a:solidFill>
                  <a:schemeClr val="bg1"/>
                </a:solidFill>
                <a:latin typeface="+mj-lt"/>
                <a:ea typeface="+mn-ea"/>
                <a:cs typeface="Arial" pitchFamily="34" charset="0"/>
              </a:defRPr>
            </a:lvl2pPr>
            <a:lvl3pPr marL="1143000" indent="-228600" algn="l" defTabSz="914400" rtl="0" eaLnBrk="1" latinLnBrk="0" hangingPunct="1">
              <a:spcBef>
                <a:spcPct val="20000"/>
              </a:spcBef>
              <a:buClr>
                <a:schemeClr val="bg1"/>
              </a:buClr>
              <a:buFont typeface="Arial" pitchFamily="34" charset="0"/>
              <a:buChar char="•"/>
              <a:defRPr sz="1800" kern="1200">
                <a:solidFill>
                  <a:schemeClr val="bg1"/>
                </a:solidFill>
                <a:latin typeface="+mj-lt"/>
                <a:ea typeface="+mn-ea"/>
                <a:cs typeface="Arial" pitchFamily="34" charset="0"/>
              </a:defRPr>
            </a:lvl3pPr>
            <a:lvl4pPr marL="1600200" indent="-228600" algn="l" defTabSz="914400" rtl="0" eaLnBrk="1" latinLnBrk="0" hangingPunct="1">
              <a:spcBef>
                <a:spcPct val="20000"/>
              </a:spcBef>
              <a:buClr>
                <a:schemeClr val="bg1"/>
              </a:buClr>
              <a:buFont typeface="Arial" pitchFamily="34" charset="0"/>
              <a:buChar char="–"/>
              <a:defRPr sz="1600" kern="1200">
                <a:solidFill>
                  <a:schemeClr val="bg1"/>
                </a:solidFill>
                <a:latin typeface="+mj-lt"/>
                <a:ea typeface="+mn-ea"/>
                <a:cs typeface="Arial" pitchFamily="34" charset="0"/>
              </a:defRPr>
            </a:lvl4pPr>
            <a:lvl5pPr marL="2057400" indent="-228600" algn="l" defTabSz="914400" rtl="0" eaLnBrk="1" latinLnBrk="0" hangingPunct="1">
              <a:spcBef>
                <a:spcPct val="20000"/>
              </a:spcBef>
              <a:buClr>
                <a:schemeClr val="bg1"/>
              </a:buClr>
              <a:buFont typeface="Arial" pitchFamily="34" charset="0"/>
              <a:buChar char="»"/>
              <a:defRPr sz="1600" kern="1200">
                <a:solidFill>
                  <a:schemeClr val="bg1"/>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itchFamily="2" charset="2"/>
              <a:buNone/>
            </a:pPr>
            <a:r>
              <a:rPr lang="en-US" dirty="0"/>
              <a:t>Issue no more than one curb permit per curb parking space</a:t>
            </a:r>
          </a:p>
          <a:p>
            <a:pPr marL="0" indent="0" algn="ctr">
              <a:buFont typeface="Wingdings" pitchFamily="2" charset="2"/>
              <a:buNone/>
            </a:pPr>
            <a:r>
              <a:rPr lang="en-US" dirty="0"/>
              <a:t>Example: Tucson issues no more than 1 permit for every 1 curb space on a property’s frontage</a:t>
            </a:r>
          </a:p>
        </p:txBody>
      </p:sp>
      <p:pic>
        <p:nvPicPr>
          <p:cNvPr id="8" name="Picture 7" descr="A close up of a cats face&#10;&#10;Description automatically generated">
            <a:extLst>
              <a:ext uri="{FF2B5EF4-FFF2-40B4-BE49-F238E27FC236}">
                <a16:creationId xmlns:a16="http://schemas.microsoft.com/office/drawing/2014/main" id="{17B0C46E-A9EC-4AA6-8DC0-8504065801E0}"/>
              </a:ext>
            </a:extLst>
          </p:cNvPr>
          <p:cNvPicPr>
            <a:picLocks noChangeAspect="1"/>
          </p:cNvPicPr>
          <p:nvPr/>
        </p:nvPicPr>
        <p:blipFill rotWithShape="1">
          <a:blip r:embed="rId2">
            <a:extLst>
              <a:ext uri="{28A0092B-C50C-407E-A947-70E740481C1C}">
                <a14:useLocalDpi xmlns:a14="http://schemas.microsoft.com/office/drawing/2010/main" val="0"/>
              </a:ext>
            </a:extLst>
          </a:blip>
          <a:srcRect t="5150"/>
          <a:stretch/>
        </p:blipFill>
        <p:spPr>
          <a:xfrm>
            <a:off x="0" y="1425789"/>
            <a:ext cx="9154234" cy="3411109"/>
          </a:xfrm>
          <a:prstGeom prst="rect">
            <a:avLst/>
          </a:prstGeom>
        </p:spPr>
      </p:pic>
    </p:spTree>
    <p:extLst>
      <p:ext uri="{BB962C8B-B14F-4D97-AF65-F5344CB8AC3E}">
        <p14:creationId xmlns:p14="http://schemas.microsoft.com/office/powerpoint/2010/main" val="104525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dirty="0"/>
              <a:t>Residential Parking Benefit Districts</a:t>
            </a:r>
            <a:endParaRPr lang="en-US" dirty="0"/>
          </a:p>
        </p:txBody>
      </p:sp>
      <p:sp>
        <p:nvSpPr>
          <p:cNvPr id="3" name="Content Placeholder 2"/>
          <p:cNvSpPr>
            <a:spLocks noGrp="1"/>
          </p:cNvSpPr>
          <p:nvPr>
            <p:ph idx="1"/>
          </p:nvPr>
        </p:nvSpPr>
        <p:spPr>
          <a:xfrm>
            <a:off x="457200" y="1219201"/>
            <a:ext cx="5562600" cy="5029199"/>
          </a:xfrm>
        </p:spPr>
        <p:txBody>
          <a:bodyPr>
            <a:noAutofit/>
          </a:bodyPr>
          <a:lstStyle/>
          <a:p>
            <a:pPr marL="457200" indent="-457200">
              <a:buFont typeface="+mj-lt"/>
              <a:buAutoNum type="arabicPeriod"/>
            </a:pPr>
            <a:r>
              <a:rPr lang="en-US" dirty="0">
                <a:latin typeface="+mn-lt"/>
              </a:rPr>
              <a:t>Charge </a:t>
            </a:r>
            <a:r>
              <a:rPr lang="en-US" b="1" dirty="0">
                <a:latin typeface="+mn-lt"/>
              </a:rPr>
              <a:t>non-residents &amp; future residents</a:t>
            </a:r>
            <a:r>
              <a:rPr lang="en-US" dirty="0">
                <a:latin typeface="+mn-lt"/>
              </a:rPr>
              <a:t> the right prices for curb parking</a:t>
            </a:r>
          </a:p>
          <a:p>
            <a:pPr marL="457200" indent="-457200">
              <a:buFont typeface="+mj-lt"/>
              <a:buAutoNum type="arabicPeriod"/>
            </a:pPr>
            <a:r>
              <a:rPr lang="en-US" dirty="0">
                <a:latin typeface="+mn-lt"/>
              </a:rPr>
              <a:t>Return the revenue to the neighborhood to pay for public services</a:t>
            </a:r>
          </a:p>
          <a:p>
            <a:pPr marL="457200" indent="-457200">
              <a:buFont typeface="+mj-lt"/>
              <a:buAutoNum type="arabicPeriod"/>
            </a:pPr>
            <a:r>
              <a:rPr lang="en-US" dirty="0">
                <a:latin typeface="+mn-lt"/>
              </a:rPr>
              <a:t>Let </a:t>
            </a:r>
            <a:r>
              <a:rPr lang="en-US" b="1" dirty="0">
                <a:latin typeface="+mn-lt"/>
              </a:rPr>
              <a:t>existing residents </a:t>
            </a:r>
            <a:r>
              <a:rPr lang="en-US" dirty="0">
                <a:latin typeface="+mn-lt"/>
              </a:rPr>
              <a:t>park free or cheaply</a:t>
            </a:r>
          </a:p>
          <a:p>
            <a:pPr lvl="1"/>
            <a:r>
              <a:rPr lang="en-US" sz="2400" dirty="0">
                <a:latin typeface="+mn-lt"/>
              </a:rPr>
              <a:t>Limit # of curb permits issued to less than the # of curb spaces</a:t>
            </a:r>
          </a:p>
          <a:p>
            <a:pPr marL="457200" indent="-457200">
              <a:buFont typeface="+mj-lt"/>
              <a:buAutoNum type="arabicPeriod"/>
            </a:pPr>
            <a:r>
              <a:rPr lang="en-US" dirty="0">
                <a:latin typeface="+mn-lt"/>
              </a:rPr>
              <a:t>Remove minimum parking regulations</a:t>
            </a:r>
          </a:p>
          <a:p>
            <a:pPr marL="0" indent="0">
              <a:spcBef>
                <a:spcPts val="1800"/>
              </a:spcBef>
              <a:buNone/>
            </a:pPr>
            <a:r>
              <a:rPr lang="en-US" dirty="0">
                <a:latin typeface="+mn-lt"/>
              </a:rPr>
              <a:t>Example: Laguna Beach, CA</a:t>
            </a:r>
          </a:p>
          <a:p>
            <a:r>
              <a:rPr lang="en-US" dirty="0">
                <a:latin typeface="+mn-lt"/>
              </a:rPr>
              <a:t>Non-residents pay $1-$3/hour </a:t>
            </a:r>
          </a:p>
          <a:p>
            <a:r>
              <a:rPr lang="en-US" dirty="0">
                <a:latin typeface="+mn-lt"/>
              </a:rPr>
              <a:t>Residents pay $40 per year</a:t>
            </a:r>
          </a:p>
          <a:p>
            <a:endParaRPr lang="en-US" dirty="0">
              <a:latin typeface="+mn-lt"/>
            </a:endParaRPr>
          </a:p>
        </p:txBody>
      </p:sp>
      <p:sp>
        <p:nvSpPr>
          <p:cNvPr id="4" name="Slide Number Placeholder 3"/>
          <p:cNvSpPr>
            <a:spLocks noGrp="1"/>
          </p:cNvSpPr>
          <p:nvPr>
            <p:ph type="sldNum" sz="quarter" idx="12"/>
          </p:nvPr>
        </p:nvSpPr>
        <p:spPr/>
        <p:txBody>
          <a:bodyPr/>
          <a:lstStyle/>
          <a:p>
            <a:pPr algn="ctr"/>
            <a:fld id="{0F5FE3CF-9BBE-41B5-82E0-58340BBFCF3A}" type="slidenum">
              <a:rPr lang="en-US" smtClean="0"/>
              <a:pPr algn="ctr"/>
              <a:t>38</a:t>
            </a:fld>
            <a:endParaRPr lang="en-US" dirty="0"/>
          </a:p>
        </p:txBody>
      </p:sp>
      <p:pic>
        <p:nvPicPr>
          <p:cNvPr id="11" name="Picture 4" descr="C:\Documents and Settings\psiegman\My Documents\My Pictures\By others\Pay by Cell Phone Parking Sign in Saarbrücken, Germany.jpg"/>
          <p:cNvPicPr>
            <a:picLocks noChangeAspect="1" noChangeArrowheads="1"/>
          </p:cNvPicPr>
          <p:nvPr/>
        </p:nvPicPr>
        <p:blipFill rotWithShape="1">
          <a:blip r:embed="rId3" cstate="print"/>
          <a:srcRect r="30838"/>
          <a:stretch/>
        </p:blipFill>
        <p:spPr bwMode="auto">
          <a:xfrm>
            <a:off x="6400800" y="3770862"/>
            <a:ext cx="2286000" cy="2477538"/>
          </a:xfrm>
          <a:prstGeom prst="rect">
            <a:avLst/>
          </a:prstGeom>
          <a:noFill/>
        </p:spPr>
      </p:pic>
      <p:sp>
        <p:nvSpPr>
          <p:cNvPr id="12" name="Rectangle 11"/>
          <p:cNvSpPr/>
          <p:nvPr/>
        </p:nvSpPr>
        <p:spPr>
          <a:xfrm>
            <a:off x="6307661" y="6248400"/>
            <a:ext cx="2683939" cy="246221"/>
          </a:xfrm>
          <a:prstGeom prst="rect">
            <a:avLst/>
          </a:prstGeom>
        </p:spPr>
        <p:txBody>
          <a:bodyPr wrap="square">
            <a:spAutoFit/>
          </a:bodyPr>
          <a:lstStyle/>
          <a:p>
            <a:r>
              <a:rPr lang="en-US" sz="1000" b="0" dirty="0">
                <a:solidFill>
                  <a:schemeClr val="bg1"/>
                </a:solidFill>
              </a:rPr>
              <a:t>Photos: Lady Demeter, Keith </a:t>
            </a:r>
            <a:r>
              <a:rPr lang="en-US" sz="1000" b="0" dirty="0" err="1">
                <a:solidFill>
                  <a:schemeClr val="bg1"/>
                </a:solidFill>
              </a:rPr>
              <a:t>Kamisugi</a:t>
            </a:r>
            <a:endParaRPr lang="en-US" sz="1000" b="0" dirty="0">
              <a:solidFill>
                <a:schemeClr val="bg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525851"/>
            <a:ext cx="2295257" cy="3131750"/>
          </a:xfrm>
          <a:prstGeom prst="rect">
            <a:avLst/>
          </a:prstGeom>
        </p:spPr>
      </p:pic>
    </p:spTree>
    <p:extLst>
      <p:ext uri="{BB962C8B-B14F-4D97-AF65-F5344CB8AC3E}">
        <p14:creationId xmlns:p14="http://schemas.microsoft.com/office/powerpoint/2010/main" val="14604632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1005" y="0"/>
            <a:ext cx="8697432" cy="727073"/>
          </a:xfrm>
        </p:spPr>
        <p:txBody>
          <a:bodyPr>
            <a:normAutofit/>
          </a:bodyPr>
          <a:lstStyle/>
          <a:p>
            <a:pPr algn="ctr"/>
            <a:r>
              <a:rPr lang="en-US" sz="2700" dirty="0"/>
              <a:t>3. Remove minimum parking regulations</a:t>
            </a:r>
            <a:endParaRPr lang="en-US" dirty="0"/>
          </a:p>
        </p:txBody>
      </p:sp>
      <p:sp>
        <p:nvSpPr>
          <p:cNvPr id="6" name="Content Placeholder 5"/>
          <p:cNvSpPr>
            <a:spLocks noGrp="1"/>
          </p:cNvSpPr>
          <p:nvPr>
            <p:ph idx="1"/>
          </p:nvPr>
        </p:nvSpPr>
        <p:spPr>
          <a:xfrm>
            <a:off x="762000" y="1177636"/>
            <a:ext cx="3733800" cy="5680364"/>
          </a:xfrm>
        </p:spPr>
        <p:txBody>
          <a:bodyPr>
            <a:noAutofit/>
          </a:bodyPr>
          <a:lstStyle/>
          <a:p>
            <a:pPr lvl="0"/>
            <a:r>
              <a:rPr lang="en-US" sz="2000" dirty="0"/>
              <a:t>Buffalo, NY (citywide)</a:t>
            </a:r>
          </a:p>
          <a:p>
            <a:r>
              <a:rPr lang="en-US" sz="2000" dirty="0"/>
              <a:t>Cincinnati</a:t>
            </a:r>
          </a:p>
          <a:p>
            <a:pPr lvl="0"/>
            <a:r>
              <a:rPr lang="en-US" sz="2000" dirty="0"/>
              <a:t>Cleveland</a:t>
            </a:r>
          </a:p>
          <a:p>
            <a:pPr lvl="0"/>
            <a:r>
              <a:rPr lang="en-US" sz="2000" dirty="0"/>
              <a:t>Coral Gables </a:t>
            </a:r>
          </a:p>
          <a:p>
            <a:r>
              <a:rPr lang="en-US" sz="2000" dirty="0"/>
              <a:t>England (nationwide)</a:t>
            </a:r>
          </a:p>
          <a:p>
            <a:pPr lvl="0"/>
            <a:r>
              <a:rPr lang="en-US" sz="2000" dirty="0"/>
              <a:t>Eugene, OR</a:t>
            </a:r>
          </a:p>
          <a:p>
            <a:pPr lvl="0"/>
            <a:r>
              <a:rPr lang="en-US" sz="2000" dirty="0"/>
              <a:t>Fremont, CA </a:t>
            </a:r>
          </a:p>
          <a:p>
            <a:pPr lvl="0"/>
            <a:r>
              <a:rPr lang="en-US" sz="2000" dirty="0"/>
              <a:t>Fort Myers, FL </a:t>
            </a:r>
          </a:p>
          <a:p>
            <a:pPr lvl="0"/>
            <a:r>
              <a:rPr lang="en-US" sz="2000" dirty="0"/>
              <a:t>Fort Pierce, FL </a:t>
            </a:r>
          </a:p>
          <a:p>
            <a:pPr lvl="0"/>
            <a:r>
              <a:rPr lang="en-US" sz="2000" dirty="0"/>
              <a:t>Hartford, CT (citywide)</a:t>
            </a:r>
          </a:p>
          <a:p>
            <a:pPr lvl="0"/>
            <a:r>
              <a:rPr lang="en-US" sz="2000" dirty="0"/>
              <a:t>Hayward, CA</a:t>
            </a:r>
          </a:p>
          <a:p>
            <a:r>
              <a:rPr lang="en-US" sz="2000" dirty="0"/>
              <a:t>Kansas City, MO</a:t>
            </a:r>
          </a:p>
          <a:p>
            <a:pPr lvl="0"/>
            <a:r>
              <a:rPr lang="en-US" sz="2000" dirty="0"/>
              <a:t>Lancaster, CA</a:t>
            </a:r>
          </a:p>
          <a:p>
            <a:pPr lvl="0"/>
            <a:r>
              <a:rPr lang="en-US" sz="2000" dirty="0"/>
              <a:t>Los Angeles</a:t>
            </a:r>
          </a:p>
          <a:p>
            <a:pPr lvl="0"/>
            <a:r>
              <a:rPr lang="en-US" sz="2000" dirty="0"/>
              <a:t>Mexico City (citywide)</a:t>
            </a:r>
          </a:p>
        </p:txBody>
      </p:sp>
      <p:sp>
        <p:nvSpPr>
          <p:cNvPr id="7" name="Slide Number Placeholder 6"/>
          <p:cNvSpPr>
            <a:spLocks noGrp="1"/>
          </p:cNvSpPr>
          <p:nvPr>
            <p:ph type="sldNum" sz="quarter" idx="429496729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8975CA-FC1A-432C-9063-AC793FCA7F05}"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sp>
        <p:nvSpPr>
          <p:cNvPr id="8" name="Footer Placeholder 7"/>
          <p:cNvSpPr>
            <a:spLocks noGrp="1"/>
          </p:cNvSpPr>
          <p:nvPr>
            <p:ph type="ftr"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9" name="Content Placeholder 5"/>
          <p:cNvSpPr txBox="1">
            <a:spLocks/>
          </p:cNvSpPr>
          <p:nvPr/>
        </p:nvSpPr>
        <p:spPr>
          <a:xfrm>
            <a:off x="4724400" y="1177636"/>
            <a:ext cx="3962400" cy="5680364"/>
          </a:xfrm>
          <a:prstGeom prst="rect">
            <a:avLst/>
          </a:prstGeom>
        </p:spPr>
        <p:txBody>
          <a:bodyPr vert="horz" lIns="91440" tIns="45720" rIns="91440" bIns="45720" rtlCol="0">
            <a:noAutofit/>
          </a:bodyPr>
          <a:lstStyle/>
          <a:p>
            <a:pPr marL="342900" indent="-342900">
              <a:spcBef>
                <a:spcPct val="20000"/>
              </a:spcBef>
              <a:buClr>
                <a:schemeClr val="bg1"/>
              </a:buClr>
              <a:buFont typeface="Wingdings" panose="05000000000000000000" pitchFamily="2" charset="2"/>
              <a:buChar char="§"/>
              <a:defRPr/>
            </a:pPr>
            <a:r>
              <a:rPr lang="en-US" sz="2000" dirty="0">
                <a:solidFill>
                  <a:schemeClr val="bg1"/>
                </a:solidFill>
                <a:latin typeface="+mj-lt"/>
                <a:cs typeface="Arial" pitchFamily="34" charset="0"/>
              </a:rPr>
              <a:t>Milwaukee</a:t>
            </a:r>
          </a:p>
          <a:p>
            <a:pPr marL="342900" indent="-342900">
              <a:spcBef>
                <a:spcPct val="20000"/>
              </a:spcBef>
              <a:buClr>
                <a:schemeClr val="bg1"/>
              </a:buClr>
              <a:buFont typeface="Wingdings" panose="05000000000000000000" pitchFamily="2" charset="2"/>
              <a:buChar char="§"/>
              <a:defRPr/>
            </a:pPr>
            <a:r>
              <a:rPr lang="en-US" sz="2000" dirty="0">
                <a:solidFill>
                  <a:schemeClr val="bg1"/>
                </a:solidFill>
                <a:latin typeface="+mj-lt"/>
                <a:cs typeface="Arial" pitchFamily="34" charset="0"/>
              </a:rPr>
              <a:t>Mountain View</a:t>
            </a:r>
          </a:p>
          <a:p>
            <a:pPr marL="342900" indent="-342900">
              <a:spcBef>
                <a:spcPct val="20000"/>
              </a:spcBef>
              <a:buClr>
                <a:schemeClr val="bg1"/>
              </a:buClr>
              <a:buFont typeface="Wingdings" panose="05000000000000000000" pitchFamily="2" charset="2"/>
              <a:buChar char="§"/>
              <a:defRPr/>
            </a:pPr>
            <a:r>
              <a:rPr lang="en-US" sz="2000" dirty="0">
                <a:solidFill>
                  <a:schemeClr val="bg1"/>
                </a:solidFill>
                <a:latin typeface="+mj-lt"/>
                <a:cs typeface="Arial" pitchFamily="34" charset="0"/>
              </a:rPr>
              <a:t>Nashville</a:t>
            </a:r>
          </a:p>
          <a:p>
            <a:pPr marL="342900" marR="0" lvl="0" indent="-342900" algn="l" defTabSz="914400" rtl="0" eaLnBrk="1" fontAlgn="auto" latinLnBrk="0" hangingPunct="1">
              <a:lnSpc>
                <a:spcPct val="100000"/>
              </a:lnSpc>
              <a:spcBef>
                <a:spcPct val="20000"/>
              </a:spcBef>
              <a:spcAft>
                <a:spcPts val="0"/>
              </a:spcAft>
              <a:buClr>
                <a:schemeClr val="bg1"/>
              </a:buClr>
              <a:buSzTx/>
              <a:buFont typeface="Wingdings" panose="05000000000000000000" pitchFamily="2" charset="2"/>
              <a:buChar char="§"/>
              <a:tabLst/>
              <a:defRPr/>
            </a:pPr>
            <a:r>
              <a:rPr lang="en-US" sz="2000" dirty="0">
                <a:solidFill>
                  <a:schemeClr val="bg1"/>
                </a:solidFill>
                <a:latin typeface="+mj-lt"/>
                <a:cs typeface="Arial" pitchFamily="34" charset="0"/>
              </a:rPr>
              <a:t>Oakland, CA</a:t>
            </a:r>
          </a:p>
          <a:p>
            <a:pPr marL="342900" marR="0" lvl="0" indent="-342900" algn="l" defTabSz="914400" rtl="0" eaLnBrk="1" fontAlgn="auto" latinLnBrk="0" hangingPunct="1">
              <a:lnSpc>
                <a:spcPct val="100000"/>
              </a:lnSpc>
              <a:spcBef>
                <a:spcPct val="20000"/>
              </a:spcBef>
              <a:spcAft>
                <a:spcPts val="0"/>
              </a:spcAft>
              <a:buClr>
                <a:schemeClr val="bg1"/>
              </a:buClr>
              <a:buSzTx/>
              <a:buFont typeface="Wingdings" panose="05000000000000000000" pitchFamily="2" charset="2"/>
              <a:buChar char="§"/>
              <a:tabLst/>
              <a:defRPr/>
            </a:pPr>
            <a:r>
              <a:rPr lang="en-US" sz="2000" dirty="0">
                <a:solidFill>
                  <a:schemeClr val="bg1"/>
                </a:solidFill>
                <a:latin typeface="+mj-lt"/>
                <a:cs typeface="Arial" pitchFamily="34" charset="0"/>
              </a:rPr>
              <a:t>Olympia</a:t>
            </a:r>
          </a:p>
          <a:p>
            <a:pPr marL="342900" marR="0" lvl="0" indent="-342900" algn="l" defTabSz="914400" rtl="0" eaLnBrk="1" fontAlgn="auto" latinLnBrk="0" hangingPunct="1">
              <a:lnSpc>
                <a:spcPct val="100000"/>
              </a:lnSpc>
              <a:spcBef>
                <a:spcPct val="20000"/>
              </a:spcBef>
              <a:spcAft>
                <a:spcPts val="0"/>
              </a:spcAft>
              <a:buClr>
                <a:schemeClr val="bg1"/>
              </a:buClr>
              <a:buSzTx/>
              <a:buFont typeface="Wingdings" panose="05000000000000000000" pitchFamily="2" charset="2"/>
              <a:buChar char="§"/>
              <a:tabLst/>
              <a:defRPr/>
            </a:pPr>
            <a:r>
              <a:rPr lang="en-US" sz="2000" dirty="0">
                <a:solidFill>
                  <a:schemeClr val="bg1"/>
                </a:solidFill>
                <a:latin typeface="+mj-lt"/>
                <a:cs typeface="Arial" pitchFamily="34" charset="0"/>
              </a:rPr>
              <a:t>Portland, OR </a:t>
            </a:r>
          </a:p>
          <a:p>
            <a:pPr marL="342900" lvl="0" indent="-342900">
              <a:spcBef>
                <a:spcPct val="20000"/>
              </a:spcBef>
              <a:buClr>
                <a:schemeClr val="bg1"/>
              </a:buClr>
              <a:buFont typeface="Wingdings" panose="05000000000000000000" pitchFamily="2" charset="2"/>
              <a:buChar char="§"/>
              <a:defRPr/>
            </a:pPr>
            <a:r>
              <a:rPr lang="en-US" sz="2000" dirty="0">
                <a:solidFill>
                  <a:schemeClr val="bg1"/>
                </a:solidFill>
                <a:latin typeface="+mj-lt"/>
                <a:cs typeface="Arial" pitchFamily="34" charset="0"/>
              </a:rPr>
              <a:t>Rio de Janeiro (citywide)</a:t>
            </a:r>
          </a:p>
          <a:p>
            <a:pPr marL="342900" lvl="0" indent="-342900">
              <a:spcBef>
                <a:spcPct val="20000"/>
              </a:spcBef>
              <a:buClr>
                <a:schemeClr val="bg1"/>
              </a:buClr>
              <a:buFont typeface="Wingdings" panose="05000000000000000000" pitchFamily="2" charset="2"/>
              <a:buChar char="§"/>
              <a:defRPr/>
            </a:pPr>
            <a:r>
              <a:rPr lang="en-US" sz="2000" dirty="0">
                <a:solidFill>
                  <a:schemeClr val="bg1"/>
                </a:solidFill>
                <a:latin typeface="+mj-lt"/>
                <a:cs typeface="Arial" pitchFamily="34" charset="0"/>
              </a:rPr>
              <a:t>Sacramento</a:t>
            </a:r>
          </a:p>
          <a:p>
            <a:pPr marL="342900" marR="0" lvl="0" indent="-342900" algn="l" defTabSz="914400" rtl="0" eaLnBrk="1" fontAlgn="auto" latinLnBrk="0" hangingPunct="1">
              <a:lnSpc>
                <a:spcPct val="100000"/>
              </a:lnSpc>
              <a:spcBef>
                <a:spcPct val="20000"/>
              </a:spcBef>
              <a:spcAft>
                <a:spcPts val="0"/>
              </a:spcAft>
              <a:buClr>
                <a:schemeClr val="bg1"/>
              </a:buClr>
              <a:buSzTx/>
              <a:buFont typeface="Wingdings" panose="05000000000000000000" pitchFamily="2" charset="2"/>
              <a:buChar char="§"/>
              <a:tabLst/>
              <a:defRPr/>
            </a:pPr>
            <a:r>
              <a:rPr lang="en-US" sz="2000" dirty="0">
                <a:solidFill>
                  <a:schemeClr val="bg1"/>
                </a:solidFill>
                <a:latin typeface="+mj-lt"/>
                <a:cs typeface="Arial" pitchFamily="34" charset="0"/>
              </a:rPr>
              <a:t>San Diego</a:t>
            </a:r>
          </a:p>
          <a:p>
            <a:pPr marL="342900" marR="0" lvl="0" indent="-342900" algn="l" defTabSz="914400" rtl="0" eaLnBrk="1" fontAlgn="auto" latinLnBrk="0" hangingPunct="1">
              <a:lnSpc>
                <a:spcPct val="100000"/>
              </a:lnSpc>
              <a:spcBef>
                <a:spcPct val="20000"/>
              </a:spcBef>
              <a:spcAft>
                <a:spcPts val="0"/>
              </a:spcAft>
              <a:buClr>
                <a:schemeClr val="bg1"/>
              </a:buClr>
              <a:buSzTx/>
              <a:buFont typeface="Wingdings" panose="05000000000000000000" pitchFamily="2" charset="2"/>
              <a:buChar char="§"/>
              <a:tabLst/>
              <a:defRPr/>
            </a:pPr>
            <a:r>
              <a:rPr lang="en-US" sz="2000" dirty="0">
                <a:solidFill>
                  <a:schemeClr val="bg1"/>
                </a:solidFill>
                <a:latin typeface="+mj-lt"/>
                <a:cs typeface="Arial" pitchFamily="34" charset="0"/>
              </a:rPr>
              <a:t>San Francisco (citywide)</a:t>
            </a:r>
          </a:p>
          <a:p>
            <a:pPr marL="342900" marR="0" lvl="0" indent="-342900" algn="l" defTabSz="914400" rtl="0" eaLnBrk="1" fontAlgn="auto" latinLnBrk="0" hangingPunct="1">
              <a:lnSpc>
                <a:spcPct val="100000"/>
              </a:lnSpc>
              <a:spcBef>
                <a:spcPct val="20000"/>
              </a:spcBef>
              <a:spcAft>
                <a:spcPts val="0"/>
              </a:spcAft>
              <a:buClr>
                <a:schemeClr val="bg1"/>
              </a:buClr>
              <a:buSzTx/>
              <a:buFont typeface="Wingdings" panose="05000000000000000000" pitchFamily="2" charset="2"/>
              <a:buChar char="§"/>
              <a:tabLst/>
              <a:defRPr/>
            </a:pPr>
            <a:r>
              <a:rPr lang="en-US" sz="2000" dirty="0">
                <a:solidFill>
                  <a:schemeClr val="bg1"/>
                </a:solidFill>
                <a:latin typeface="+mj-lt"/>
                <a:cs typeface="Arial" pitchFamily="34" charset="0"/>
              </a:rPr>
              <a:t>Santa Monica</a:t>
            </a:r>
          </a:p>
          <a:p>
            <a:pPr marL="342900" marR="0" lvl="0" indent="-342900" algn="l" defTabSz="914400" rtl="0" eaLnBrk="1" fontAlgn="auto" latinLnBrk="0" hangingPunct="1">
              <a:lnSpc>
                <a:spcPct val="100000"/>
              </a:lnSpc>
              <a:spcBef>
                <a:spcPct val="20000"/>
              </a:spcBef>
              <a:spcAft>
                <a:spcPts val="0"/>
              </a:spcAft>
              <a:buClr>
                <a:schemeClr val="bg1"/>
              </a:buClr>
              <a:buSzTx/>
              <a:buFont typeface="Wingdings" panose="05000000000000000000" pitchFamily="2" charset="2"/>
              <a:buChar char="§"/>
              <a:tabLst/>
              <a:defRPr/>
            </a:pPr>
            <a:r>
              <a:rPr lang="en-US" sz="2000" dirty="0">
                <a:solidFill>
                  <a:schemeClr val="bg1"/>
                </a:solidFill>
                <a:latin typeface="+mj-lt"/>
                <a:cs typeface="Arial" pitchFamily="34" charset="0"/>
              </a:rPr>
              <a:t>São Paulo, Brazil (citywide)</a:t>
            </a:r>
          </a:p>
          <a:p>
            <a:pPr marL="342900" marR="0" lvl="0" indent="-342900" algn="l" defTabSz="914400" rtl="0" eaLnBrk="1" fontAlgn="auto" latinLnBrk="0" hangingPunct="1">
              <a:lnSpc>
                <a:spcPct val="100000"/>
              </a:lnSpc>
              <a:spcBef>
                <a:spcPct val="20000"/>
              </a:spcBef>
              <a:spcAft>
                <a:spcPts val="0"/>
              </a:spcAft>
              <a:buClr>
                <a:schemeClr val="bg1"/>
              </a:buClr>
              <a:buSzTx/>
              <a:buFont typeface="Wingdings" panose="05000000000000000000" pitchFamily="2" charset="2"/>
              <a:buChar char="§"/>
              <a:tabLst/>
              <a:defRPr/>
            </a:pPr>
            <a:r>
              <a:rPr lang="en-US" sz="2000" dirty="0">
                <a:solidFill>
                  <a:schemeClr val="bg1"/>
                </a:solidFill>
                <a:latin typeface="+mj-lt"/>
                <a:cs typeface="Arial" pitchFamily="34" charset="0"/>
              </a:rPr>
              <a:t>Stuart, FL</a:t>
            </a:r>
          </a:p>
          <a:p>
            <a:pPr marL="342900" marR="0" lvl="0" indent="-342900" algn="l" defTabSz="914400" rtl="0" eaLnBrk="1" fontAlgn="auto" latinLnBrk="0" hangingPunct="1">
              <a:lnSpc>
                <a:spcPct val="100000"/>
              </a:lnSpc>
              <a:spcBef>
                <a:spcPct val="20000"/>
              </a:spcBef>
              <a:spcAft>
                <a:spcPts val="0"/>
              </a:spcAft>
              <a:buClr>
                <a:schemeClr val="bg1"/>
              </a:buClr>
              <a:buSzTx/>
              <a:buFont typeface="Wingdings" panose="05000000000000000000" pitchFamily="2" charset="2"/>
              <a:buChar char="§"/>
              <a:tabLst/>
              <a:defRPr/>
            </a:pPr>
            <a:r>
              <a:rPr lang="en-US" sz="2000" dirty="0">
                <a:solidFill>
                  <a:schemeClr val="bg1"/>
                </a:solidFill>
                <a:latin typeface="+mj-lt"/>
                <a:cs typeface="Arial" pitchFamily="34" charset="0"/>
              </a:rPr>
              <a:t>Seattle</a:t>
            </a:r>
          </a:p>
          <a:p>
            <a:pPr marL="342900" marR="0" lvl="0" indent="-342900" algn="l" defTabSz="914400" rtl="0" eaLnBrk="1" fontAlgn="auto" latinLnBrk="0" hangingPunct="1">
              <a:lnSpc>
                <a:spcPct val="100000"/>
              </a:lnSpc>
              <a:spcBef>
                <a:spcPct val="20000"/>
              </a:spcBef>
              <a:spcAft>
                <a:spcPts val="0"/>
              </a:spcAft>
              <a:buClr>
                <a:schemeClr val="bg1"/>
              </a:buClr>
              <a:buSzTx/>
              <a:buFont typeface="Wingdings" panose="05000000000000000000" pitchFamily="2" charset="2"/>
              <a:buChar char="§"/>
              <a:tabLst/>
              <a:defRPr/>
            </a:pPr>
            <a:r>
              <a:rPr lang="en-US" sz="2000" dirty="0">
                <a:solidFill>
                  <a:schemeClr val="bg1"/>
                </a:solidFill>
                <a:latin typeface="+mj-lt"/>
                <a:cs typeface="Arial" pitchFamily="34" charset="0"/>
              </a:rPr>
              <a:t>Spokane</a:t>
            </a:r>
          </a:p>
        </p:txBody>
      </p:sp>
      <p:sp>
        <p:nvSpPr>
          <p:cNvPr id="10" name="Title 4">
            <a:extLst>
              <a:ext uri="{FF2B5EF4-FFF2-40B4-BE49-F238E27FC236}">
                <a16:creationId xmlns:a16="http://schemas.microsoft.com/office/drawing/2014/main" id="{200A1457-F085-42F0-9016-9AFC58652C19}"/>
              </a:ext>
            </a:extLst>
          </p:cNvPr>
          <p:cNvSpPr txBox="1">
            <a:spLocks/>
          </p:cNvSpPr>
          <p:nvPr/>
        </p:nvSpPr>
        <p:spPr>
          <a:xfrm>
            <a:off x="241005" y="639326"/>
            <a:ext cx="8849832" cy="489532"/>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2800" b="1" kern="1200">
                <a:solidFill>
                  <a:schemeClr val="bg1"/>
                </a:solidFill>
                <a:latin typeface="Tw Cen MT" pitchFamily="34" charset="0"/>
                <a:ea typeface="+mj-ea"/>
                <a:cs typeface="Arial" pitchFamily="34" charset="0"/>
              </a:defRPr>
            </a:lvl1pPr>
          </a:lstStyle>
          <a:p>
            <a:pPr algn="ctr"/>
            <a:r>
              <a:rPr lang="en-US" sz="2200" u="sng" dirty="0"/>
              <a:t>Cities that have removed minimum parking regulations in some or all districts</a:t>
            </a:r>
            <a:endParaRPr lang="en-US" u="sng" dirty="0"/>
          </a:p>
        </p:txBody>
      </p:sp>
    </p:spTree>
    <p:extLst>
      <p:ext uri="{BB962C8B-B14F-4D97-AF65-F5344CB8AC3E}">
        <p14:creationId xmlns:p14="http://schemas.microsoft.com/office/powerpoint/2010/main" val="2545717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489BFE9-9F8D-4BF0-B0DD-572B1B59BDFB}"/>
              </a:ext>
            </a:extLst>
          </p:cNvPr>
          <p:cNvSpPr>
            <a:spLocks noGrp="1"/>
          </p:cNvSpPr>
          <p:nvPr>
            <p:ph type="title"/>
          </p:nvPr>
        </p:nvSpPr>
        <p:spPr/>
        <p:txBody>
          <a:bodyPr>
            <a:normAutofit/>
          </a:bodyPr>
          <a:lstStyle/>
          <a:p>
            <a:r>
              <a:rPr lang="en-US" dirty="0"/>
              <a:t>Ridehailing in SF, 2016</a:t>
            </a:r>
          </a:p>
        </p:txBody>
      </p:sp>
      <p:sp>
        <p:nvSpPr>
          <p:cNvPr id="14" name="TextBox 13">
            <a:extLst>
              <a:ext uri="{FF2B5EF4-FFF2-40B4-BE49-F238E27FC236}">
                <a16:creationId xmlns:a16="http://schemas.microsoft.com/office/drawing/2014/main" id="{B147110F-545F-4569-8594-88A17EDFF3B4}"/>
              </a:ext>
            </a:extLst>
          </p:cNvPr>
          <p:cNvSpPr txBox="1"/>
          <p:nvPr/>
        </p:nvSpPr>
        <p:spPr>
          <a:xfrm>
            <a:off x="457200" y="6079137"/>
            <a:ext cx="3560618" cy="523220"/>
          </a:xfrm>
          <a:prstGeom prst="rect">
            <a:avLst/>
          </a:prstGeom>
          <a:noFill/>
        </p:spPr>
        <p:txBody>
          <a:bodyPr wrap="square" rtlCol="0">
            <a:spAutoFit/>
          </a:bodyPr>
          <a:lstStyle/>
          <a:p>
            <a:r>
              <a:rPr lang="en-US" sz="1400" dirty="0">
                <a:solidFill>
                  <a:schemeClr val="bg1"/>
                </a:solidFill>
              </a:rPr>
              <a:t>Source: SFCTA. 2016 data. See https://www.sfcta.org/tncstoday</a:t>
            </a:r>
          </a:p>
        </p:txBody>
      </p:sp>
      <p:pic>
        <p:nvPicPr>
          <p:cNvPr id="3" name="Picture 2">
            <a:extLst>
              <a:ext uri="{FF2B5EF4-FFF2-40B4-BE49-F238E27FC236}">
                <a16:creationId xmlns:a16="http://schemas.microsoft.com/office/drawing/2014/main" id="{E760D44E-6929-4E0F-BD65-CF27F0EA21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5060" y="0"/>
            <a:ext cx="5036344" cy="6858000"/>
          </a:xfrm>
          <a:prstGeom prst="rect">
            <a:avLst/>
          </a:prstGeom>
        </p:spPr>
      </p:pic>
      <p:sp>
        <p:nvSpPr>
          <p:cNvPr id="5" name="Content Placeholder 4">
            <a:extLst>
              <a:ext uri="{FF2B5EF4-FFF2-40B4-BE49-F238E27FC236}">
                <a16:creationId xmlns:a16="http://schemas.microsoft.com/office/drawing/2014/main" id="{93E922E2-50AE-4AFD-9F8A-DC6BA0C1209E}"/>
              </a:ext>
            </a:extLst>
          </p:cNvPr>
          <p:cNvSpPr>
            <a:spLocks noGrp="1"/>
          </p:cNvSpPr>
          <p:nvPr>
            <p:ph idx="1"/>
          </p:nvPr>
        </p:nvSpPr>
        <p:spPr>
          <a:xfrm>
            <a:off x="457200" y="1219201"/>
            <a:ext cx="3637860" cy="4906963"/>
          </a:xfrm>
        </p:spPr>
        <p:txBody>
          <a:bodyPr/>
          <a:lstStyle/>
          <a:p>
            <a:r>
              <a:rPr lang="en-US" dirty="0"/>
              <a:t>Ride-hail trips concentrate in densest, most congested areas</a:t>
            </a:r>
          </a:p>
          <a:p>
            <a:r>
              <a:rPr lang="en-US" dirty="0"/>
              <a:t>At peak periods, ride-hail vehicles = 20-26% of vehicle trips in Downtown &amp; South of Market</a:t>
            </a:r>
          </a:p>
          <a:p>
            <a:endParaRPr lang="en-US" dirty="0"/>
          </a:p>
        </p:txBody>
      </p:sp>
    </p:spTree>
    <p:extLst>
      <p:ext uri="{BB962C8B-B14F-4D97-AF65-F5344CB8AC3E}">
        <p14:creationId xmlns:p14="http://schemas.microsoft.com/office/powerpoint/2010/main" val="853133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4210" name="Rectangle 2"/>
          <p:cNvSpPr>
            <a:spLocks noGrp="1" noChangeArrowheads="1"/>
          </p:cNvSpPr>
          <p:nvPr>
            <p:ph type="title"/>
          </p:nvPr>
        </p:nvSpPr>
        <p:spPr/>
        <p:txBody>
          <a:bodyPr/>
          <a:lstStyle/>
          <a:p>
            <a:r>
              <a:rPr lang="en-US" dirty="0"/>
              <a:t>Five Reforms</a:t>
            </a:r>
          </a:p>
        </p:txBody>
      </p:sp>
      <p:sp>
        <p:nvSpPr>
          <p:cNvPr id="1374211" name="Rectangle 3"/>
          <p:cNvSpPr>
            <a:spLocks noGrp="1" noChangeArrowheads="1"/>
          </p:cNvSpPr>
          <p:nvPr>
            <p:ph type="body" idx="1"/>
          </p:nvPr>
        </p:nvSpPr>
        <p:spPr>
          <a:xfrm>
            <a:off x="457200" y="1219201"/>
            <a:ext cx="5828808" cy="5397496"/>
          </a:xfrm>
        </p:spPr>
        <p:txBody>
          <a:bodyPr>
            <a:normAutofit lnSpcReduction="10000"/>
          </a:bodyPr>
          <a:lstStyle/>
          <a:p>
            <a:pPr marL="0" indent="0">
              <a:buNone/>
            </a:pPr>
            <a:r>
              <a:rPr lang="en-US" b="1" dirty="0"/>
              <a:t>Parking</a:t>
            </a:r>
          </a:p>
          <a:p>
            <a:pPr marL="609600" indent="-609600">
              <a:buFontTx/>
              <a:buAutoNum type="arabicPeriod"/>
            </a:pPr>
            <a:r>
              <a:rPr lang="en-US" b="1" dirty="0"/>
              <a:t>Charge the right prices for curb parking</a:t>
            </a:r>
          </a:p>
          <a:p>
            <a:pPr marL="609600" indent="-609600">
              <a:buFontTx/>
              <a:buAutoNum type="arabicPeriod"/>
            </a:pPr>
            <a:r>
              <a:rPr lang="en-US" b="1" dirty="0"/>
              <a:t>Return the parking revenue to the blocks where it is generated, to pay for public services</a:t>
            </a:r>
          </a:p>
          <a:p>
            <a:pPr marL="609600" indent="-609600">
              <a:buFontTx/>
              <a:buAutoNum type="arabicPeriod"/>
            </a:pPr>
            <a:r>
              <a:rPr lang="en-US" b="1" dirty="0"/>
              <a:t>Remove minimum parking requirements</a:t>
            </a:r>
          </a:p>
          <a:p>
            <a:pPr marL="0" indent="0">
              <a:spcBef>
                <a:spcPts val="2400"/>
              </a:spcBef>
              <a:buNone/>
            </a:pPr>
            <a:r>
              <a:rPr lang="en-US" b="1" dirty="0"/>
              <a:t>Loading &amp; driving</a:t>
            </a:r>
          </a:p>
          <a:p>
            <a:pPr marL="609600" indent="-609600">
              <a:spcBef>
                <a:spcPts val="2400"/>
              </a:spcBef>
              <a:buFont typeface="+mj-lt"/>
              <a:buAutoNum type="arabicPeriod" startAt="4"/>
            </a:pPr>
            <a:r>
              <a:rPr lang="en-US" b="1" dirty="0"/>
              <a:t>Charge for access to the curb (pick up &amp; drop off)</a:t>
            </a:r>
          </a:p>
          <a:p>
            <a:pPr marL="609600" indent="-609600">
              <a:spcBef>
                <a:spcPts val="2400"/>
              </a:spcBef>
              <a:buFont typeface="+mj-lt"/>
              <a:buAutoNum type="arabicPeriod" startAt="4"/>
            </a:pPr>
            <a:r>
              <a:rPr lang="en-US" b="1" dirty="0"/>
              <a:t>Charge the right prices for driving on streets</a:t>
            </a:r>
          </a:p>
        </p:txBody>
      </p:sp>
      <p:pic>
        <p:nvPicPr>
          <p:cNvPr id="4" name="Picture 3" descr="A close up of a window&#10;&#10;Description automatically generated">
            <a:extLst>
              <a:ext uri="{FF2B5EF4-FFF2-40B4-BE49-F238E27FC236}">
                <a16:creationId xmlns:a16="http://schemas.microsoft.com/office/drawing/2014/main" id="{83F81AB1-7F7D-4A69-B0AE-84C0AE3F0E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008" y="0"/>
            <a:ext cx="2400792" cy="6858000"/>
          </a:xfrm>
          <a:prstGeom prst="rect">
            <a:avLst/>
          </a:prstGeom>
        </p:spPr>
      </p:pic>
      <p:sp>
        <p:nvSpPr>
          <p:cNvPr id="5" name="TextBox 4">
            <a:extLst>
              <a:ext uri="{FF2B5EF4-FFF2-40B4-BE49-F238E27FC236}">
                <a16:creationId xmlns:a16="http://schemas.microsoft.com/office/drawing/2014/main" id="{F1EF0DA8-C14D-42C8-BDAA-FE1ECB143E8F}"/>
              </a:ext>
            </a:extLst>
          </p:cNvPr>
          <p:cNvSpPr txBox="1"/>
          <p:nvPr/>
        </p:nvSpPr>
        <p:spPr>
          <a:xfrm>
            <a:off x="6465396" y="6616697"/>
            <a:ext cx="1736747" cy="246221"/>
          </a:xfrm>
          <a:prstGeom prst="rect">
            <a:avLst/>
          </a:prstGeom>
          <a:noFill/>
        </p:spPr>
        <p:txBody>
          <a:bodyPr wrap="square" rtlCol="0">
            <a:spAutoFit/>
          </a:bodyPr>
          <a:lstStyle/>
          <a:p>
            <a:pPr algn="r"/>
            <a:r>
              <a:rPr lang="en-US" sz="1000" dirty="0">
                <a:solidFill>
                  <a:schemeClr val="bg1"/>
                </a:solidFill>
              </a:rPr>
              <a:t>Image: Christopher Illustrations</a:t>
            </a:r>
          </a:p>
        </p:txBody>
      </p:sp>
    </p:spTree>
    <p:extLst>
      <p:ext uri="{BB962C8B-B14F-4D97-AF65-F5344CB8AC3E}">
        <p14:creationId xmlns:p14="http://schemas.microsoft.com/office/powerpoint/2010/main" val="3791668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4211">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42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4211"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LE-- A new ride-sharing pick up and drop off area on the top floor of the central parking garage at SFO. Curbside pick-ups and drop-offs for Uber, Lyft and Wingz rides at San Francisco International Airport will cost more starting Sunday, July 1 when a new two-tier traffic congestion pricing system goes into effect. Photo: SFO">
            <a:extLst>
              <a:ext uri="{FF2B5EF4-FFF2-40B4-BE49-F238E27FC236}">
                <a16:creationId xmlns:a16="http://schemas.microsoft.com/office/drawing/2014/main" id="{2E1DCBBD-82FE-438E-B9F5-700B4192D0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17" t="876" r="21646" b="1031"/>
          <a:stretch/>
        </p:blipFill>
        <p:spPr bwMode="auto">
          <a:xfrm>
            <a:off x="4775733" y="1143000"/>
            <a:ext cx="3911067" cy="51478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7FE7E37-4774-426E-A31B-D3FC61E74D85}"/>
              </a:ext>
            </a:extLst>
          </p:cNvPr>
          <p:cNvSpPr>
            <a:spLocks noGrp="1"/>
          </p:cNvSpPr>
          <p:nvPr>
            <p:ph type="title"/>
          </p:nvPr>
        </p:nvSpPr>
        <p:spPr/>
        <p:txBody>
          <a:bodyPr/>
          <a:lstStyle/>
          <a:p>
            <a:r>
              <a:rPr lang="en-US" dirty="0"/>
              <a:t>4. Charge the right prices for access to the curb </a:t>
            </a:r>
          </a:p>
        </p:txBody>
      </p:sp>
      <p:sp>
        <p:nvSpPr>
          <p:cNvPr id="5" name="Content Placeholder 4">
            <a:extLst>
              <a:ext uri="{FF2B5EF4-FFF2-40B4-BE49-F238E27FC236}">
                <a16:creationId xmlns:a16="http://schemas.microsoft.com/office/drawing/2014/main" id="{106B5AC8-7A5E-41D3-AF98-8FDCDCF076CB}"/>
              </a:ext>
            </a:extLst>
          </p:cNvPr>
          <p:cNvSpPr>
            <a:spLocks noGrp="1"/>
          </p:cNvSpPr>
          <p:nvPr>
            <p:ph sz="half" idx="1"/>
          </p:nvPr>
        </p:nvSpPr>
        <p:spPr>
          <a:xfrm>
            <a:off x="457199" y="1143000"/>
            <a:ext cx="4191001" cy="5562600"/>
          </a:xfrm>
        </p:spPr>
        <p:txBody>
          <a:bodyPr>
            <a:noAutofit/>
          </a:bodyPr>
          <a:lstStyle/>
          <a:p>
            <a:pPr marL="0" indent="0">
              <a:buNone/>
            </a:pPr>
            <a:r>
              <a:rPr lang="en-US" b="1" dirty="0"/>
              <a:t>Example: San Francisco Airport</a:t>
            </a:r>
          </a:p>
          <a:p>
            <a:pPr marL="0" indent="0">
              <a:buNone/>
            </a:pPr>
            <a:r>
              <a:rPr lang="en-US" dirty="0"/>
              <a:t>2018: </a:t>
            </a:r>
            <a:r>
              <a:rPr lang="en-US" dirty="0" err="1"/>
              <a:t>ridehail</a:t>
            </a:r>
            <a:r>
              <a:rPr lang="en-US" dirty="0"/>
              <a:t> pick-up/drop-off fees were $3.80/ride</a:t>
            </a:r>
          </a:p>
          <a:p>
            <a:r>
              <a:rPr lang="en-US" dirty="0"/>
              <a:t>Result: “25,000 ride-hail vehicles a day clog its roadways…double parking…traffic reduced to below 10 mph”</a:t>
            </a:r>
          </a:p>
          <a:p>
            <a:pPr marL="0" indent="0">
              <a:buNone/>
            </a:pPr>
            <a:r>
              <a:rPr lang="en-US" b="1" dirty="0"/>
              <a:t>2019: </a:t>
            </a:r>
            <a:r>
              <a:rPr lang="en-US" b="1" dirty="0" err="1"/>
              <a:t>ridehail</a:t>
            </a:r>
            <a:r>
              <a:rPr lang="en-US" b="1" dirty="0"/>
              <a:t> pickups moved to garage</a:t>
            </a:r>
          </a:p>
          <a:p>
            <a:r>
              <a:rPr lang="en-US" dirty="0"/>
              <a:t>6 pickup zones</a:t>
            </a:r>
          </a:p>
          <a:p>
            <a:r>
              <a:rPr lang="en-US" dirty="0"/>
              <a:t>“traffic on the roadways is flowing smoothly”</a:t>
            </a:r>
          </a:p>
        </p:txBody>
      </p:sp>
      <p:sp>
        <p:nvSpPr>
          <p:cNvPr id="4" name="Slide Number Placeholder 3">
            <a:extLst>
              <a:ext uri="{FF2B5EF4-FFF2-40B4-BE49-F238E27FC236}">
                <a16:creationId xmlns:a16="http://schemas.microsoft.com/office/drawing/2014/main" id="{EA1F125E-E2BE-473E-A9F5-256996118309}"/>
              </a:ext>
            </a:extLst>
          </p:cNvPr>
          <p:cNvSpPr>
            <a:spLocks noGrp="1"/>
          </p:cNvSpPr>
          <p:nvPr>
            <p:ph type="sldNum" sz="quarter" idx="12"/>
          </p:nvPr>
        </p:nvSpPr>
        <p:spPr/>
        <p:txBody>
          <a:bodyPr/>
          <a:lstStyle/>
          <a:p>
            <a:pPr algn="ctr"/>
            <a:fld id="{0F5FE3CF-9BBE-41B5-82E0-58340BBFCF3A}" type="slidenum">
              <a:rPr lang="en-US" smtClean="0"/>
              <a:pPr algn="ctr"/>
              <a:t>41</a:t>
            </a:fld>
            <a:endParaRPr lang="en-US" dirty="0"/>
          </a:p>
        </p:txBody>
      </p:sp>
      <p:sp>
        <p:nvSpPr>
          <p:cNvPr id="9" name="Rectangle 8">
            <a:extLst>
              <a:ext uri="{FF2B5EF4-FFF2-40B4-BE49-F238E27FC236}">
                <a16:creationId xmlns:a16="http://schemas.microsoft.com/office/drawing/2014/main" id="{5AE9137C-9182-461E-AB39-9C9FA7CF3128}"/>
              </a:ext>
            </a:extLst>
          </p:cNvPr>
          <p:cNvSpPr/>
          <p:nvPr/>
        </p:nvSpPr>
        <p:spPr>
          <a:xfrm>
            <a:off x="7907419" y="6036969"/>
            <a:ext cx="779381" cy="253916"/>
          </a:xfrm>
          <a:prstGeom prst="rect">
            <a:avLst/>
          </a:prstGeom>
          <a:noFill/>
        </p:spPr>
        <p:txBody>
          <a:bodyPr wrap="none">
            <a:spAutoFit/>
          </a:bodyPr>
          <a:lstStyle/>
          <a:p>
            <a:r>
              <a:rPr lang="en-US" sz="1050" dirty="0">
                <a:solidFill>
                  <a:schemeClr val="bg1"/>
                </a:solidFill>
              </a:rPr>
              <a:t>Photo: SFO</a:t>
            </a:r>
          </a:p>
        </p:txBody>
      </p:sp>
      <p:sp>
        <p:nvSpPr>
          <p:cNvPr id="10" name="Rectangle 9">
            <a:extLst>
              <a:ext uri="{FF2B5EF4-FFF2-40B4-BE49-F238E27FC236}">
                <a16:creationId xmlns:a16="http://schemas.microsoft.com/office/drawing/2014/main" id="{4CF35E38-397A-4A0B-A43F-203308281DA6}"/>
              </a:ext>
            </a:extLst>
          </p:cNvPr>
          <p:cNvSpPr/>
          <p:nvPr/>
        </p:nvSpPr>
        <p:spPr>
          <a:xfrm>
            <a:off x="457200" y="6343397"/>
            <a:ext cx="8229600" cy="461665"/>
          </a:xfrm>
          <a:prstGeom prst="rect">
            <a:avLst/>
          </a:prstGeom>
        </p:spPr>
        <p:txBody>
          <a:bodyPr wrap="square">
            <a:spAutoFit/>
          </a:bodyPr>
          <a:lstStyle/>
          <a:p>
            <a:r>
              <a:rPr lang="en-US" sz="1200" dirty="0">
                <a:solidFill>
                  <a:schemeClr val="bg1"/>
                </a:solidFill>
              </a:rPr>
              <a:t>Sources: </a:t>
            </a:r>
            <a:r>
              <a:rPr lang="en-US" sz="1200" dirty="0">
                <a:solidFill>
                  <a:schemeClr val="bg1"/>
                </a:solidFill>
                <a:hlinkClick r:id="rId4">
                  <a:extLst>
                    <a:ext uri="{A12FA001-AC4F-418D-AE19-62706E023703}">
                      <ahyp:hlinkClr xmlns:ahyp="http://schemas.microsoft.com/office/drawing/2018/hyperlinkcolor" val="tx"/>
                    </a:ext>
                  </a:extLst>
                </a:hlinkClick>
              </a:rPr>
              <a:t>https://www.sfchronicle.com/business/article/SFO-redirects-Uber-Lyft-pickups-to-ease-gridlock-13941761.php</a:t>
            </a:r>
            <a:endParaRPr lang="en-US" sz="1200" dirty="0">
              <a:solidFill>
                <a:schemeClr val="bg1"/>
              </a:solidFill>
            </a:endParaRPr>
          </a:p>
          <a:p>
            <a:r>
              <a:rPr lang="en-US" sz="1200" dirty="0">
                <a:solidFill>
                  <a:schemeClr val="bg1"/>
                </a:solidFill>
              </a:rPr>
              <a:t>             </a:t>
            </a:r>
            <a:r>
              <a:rPr lang="en-US" sz="1200" dirty="0">
                <a:solidFill>
                  <a:schemeClr val="bg1"/>
                </a:solidFill>
                <a:hlinkClick r:id="rId5">
                  <a:extLst>
                    <a:ext uri="{A12FA001-AC4F-418D-AE19-62706E023703}">
                      <ahyp:hlinkClr xmlns:ahyp="http://schemas.microsoft.com/office/drawing/2018/hyperlinkcolor" val="tx"/>
                    </a:ext>
                  </a:extLst>
                </a:hlinkClick>
              </a:rPr>
              <a:t>http://abc7news.com/traffic/curbside-drop-off-pick-up-at-sfo-will-cost-more-for-lyft-uber-riders/3461564/</a:t>
            </a:r>
            <a:r>
              <a:rPr lang="en-US" sz="1200" dirty="0">
                <a:solidFill>
                  <a:schemeClr val="bg1"/>
                </a:solidFill>
              </a:rPr>
              <a:t> </a:t>
            </a:r>
          </a:p>
        </p:txBody>
      </p:sp>
    </p:spTree>
    <p:extLst>
      <p:ext uri="{BB962C8B-B14F-4D97-AF65-F5344CB8AC3E}">
        <p14:creationId xmlns:p14="http://schemas.microsoft.com/office/powerpoint/2010/main" val="36660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 parked on the side of a road&#10;&#10;Description automatically generated">
            <a:extLst>
              <a:ext uri="{FF2B5EF4-FFF2-40B4-BE49-F238E27FC236}">
                <a16:creationId xmlns:a16="http://schemas.microsoft.com/office/drawing/2014/main" id="{D9D6DE2B-6EA0-4917-A361-A55E9DAC96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8150"/>
          <a:stretch/>
        </p:blipFill>
        <p:spPr>
          <a:xfrm>
            <a:off x="4648199" y="3831534"/>
            <a:ext cx="4038599" cy="2479200"/>
          </a:xfrm>
          <a:prstGeom prst="rect">
            <a:avLst/>
          </a:prstGeom>
        </p:spPr>
      </p:pic>
      <p:sp>
        <p:nvSpPr>
          <p:cNvPr id="2" name="Title 1">
            <a:extLst>
              <a:ext uri="{FF2B5EF4-FFF2-40B4-BE49-F238E27FC236}">
                <a16:creationId xmlns:a16="http://schemas.microsoft.com/office/drawing/2014/main" id="{97FE7E37-4774-426E-A31B-D3FC61E74D85}"/>
              </a:ext>
            </a:extLst>
          </p:cNvPr>
          <p:cNvSpPr>
            <a:spLocks noGrp="1"/>
          </p:cNvSpPr>
          <p:nvPr>
            <p:ph type="title"/>
          </p:nvPr>
        </p:nvSpPr>
        <p:spPr/>
        <p:txBody>
          <a:bodyPr/>
          <a:lstStyle/>
          <a:p>
            <a:r>
              <a:rPr lang="en-US" dirty="0"/>
              <a:t>4. Charge the right prices for access to the curb </a:t>
            </a:r>
          </a:p>
        </p:txBody>
      </p:sp>
      <p:sp>
        <p:nvSpPr>
          <p:cNvPr id="5" name="Content Placeholder 4">
            <a:extLst>
              <a:ext uri="{FF2B5EF4-FFF2-40B4-BE49-F238E27FC236}">
                <a16:creationId xmlns:a16="http://schemas.microsoft.com/office/drawing/2014/main" id="{106B5AC8-7A5E-41D3-AF98-8FDCDCF076CB}"/>
              </a:ext>
            </a:extLst>
          </p:cNvPr>
          <p:cNvSpPr>
            <a:spLocks noGrp="1"/>
          </p:cNvSpPr>
          <p:nvPr>
            <p:ph sz="half" idx="1"/>
          </p:nvPr>
        </p:nvSpPr>
        <p:spPr>
          <a:xfrm>
            <a:off x="457199" y="1143000"/>
            <a:ext cx="4038599" cy="4983165"/>
          </a:xfrm>
        </p:spPr>
        <p:txBody>
          <a:bodyPr>
            <a:noAutofit/>
          </a:bodyPr>
          <a:lstStyle/>
          <a:p>
            <a:pPr marL="0" indent="0">
              <a:buNone/>
            </a:pPr>
            <a:r>
              <a:rPr lang="en-US" b="1" dirty="0"/>
              <a:t>SFO’s current fees</a:t>
            </a:r>
          </a:p>
          <a:p>
            <a:r>
              <a:rPr lang="en-US" dirty="0"/>
              <a:t>$5/ride for curbside drop off</a:t>
            </a:r>
          </a:p>
          <a:p>
            <a:r>
              <a:rPr lang="en-US" dirty="0"/>
              <a:t>$3.60 per ride for garage pickup or drop-off</a:t>
            </a:r>
          </a:p>
          <a:p>
            <a:pPr marL="0" indent="0">
              <a:buNone/>
            </a:pPr>
            <a:r>
              <a:rPr lang="en-US" b="1" dirty="0"/>
              <a:t>How can cities improve on this approach? </a:t>
            </a:r>
          </a:p>
          <a:p>
            <a:r>
              <a:rPr lang="en-US" dirty="0"/>
              <a:t>Charge fees that vary by time of day and by block</a:t>
            </a:r>
          </a:p>
          <a:p>
            <a:r>
              <a:rPr lang="en-US" dirty="0"/>
              <a:t>Higher fees for more congested times &amp; locations</a:t>
            </a:r>
          </a:p>
          <a:p>
            <a:r>
              <a:rPr lang="en-US" dirty="0"/>
              <a:t>Lower fees for less congested times &amp; locations</a:t>
            </a:r>
          </a:p>
        </p:txBody>
      </p:sp>
      <p:pic>
        <p:nvPicPr>
          <p:cNvPr id="8" name="Content Placeholder 7">
            <a:extLst>
              <a:ext uri="{FF2B5EF4-FFF2-40B4-BE49-F238E27FC236}">
                <a16:creationId xmlns:a16="http://schemas.microsoft.com/office/drawing/2014/main" id="{EC715D84-EA7A-43F1-9B28-E1BC4F20D315}"/>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t="8029"/>
          <a:stretch/>
        </p:blipFill>
        <p:spPr>
          <a:xfrm>
            <a:off x="4648200" y="1143000"/>
            <a:ext cx="4038600" cy="2479201"/>
          </a:xfrm>
        </p:spPr>
      </p:pic>
      <p:sp>
        <p:nvSpPr>
          <p:cNvPr id="4" name="Slide Number Placeholder 3">
            <a:extLst>
              <a:ext uri="{FF2B5EF4-FFF2-40B4-BE49-F238E27FC236}">
                <a16:creationId xmlns:a16="http://schemas.microsoft.com/office/drawing/2014/main" id="{EA1F125E-E2BE-473E-A9F5-256996118309}"/>
              </a:ext>
            </a:extLst>
          </p:cNvPr>
          <p:cNvSpPr>
            <a:spLocks noGrp="1"/>
          </p:cNvSpPr>
          <p:nvPr>
            <p:ph type="sldNum" sz="quarter" idx="12"/>
          </p:nvPr>
        </p:nvSpPr>
        <p:spPr/>
        <p:txBody>
          <a:bodyPr/>
          <a:lstStyle/>
          <a:p>
            <a:pPr algn="ctr"/>
            <a:fld id="{0F5FE3CF-9BBE-41B5-82E0-58340BBFCF3A}" type="slidenum">
              <a:rPr lang="en-US" smtClean="0"/>
              <a:pPr algn="ctr"/>
              <a:t>42</a:t>
            </a:fld>
            <a:endParaRPr lang="en-US" dirty="0"/>
          </a:p>
        </p:txBody>
      </p:sp>
      <p:sp>
        <p:nvSpPr>
          <p:cNvPr id="9" name="Rectangle 8">
            <a:extLst>
              <a:ext uri="{FF2B5EF4-FFF2-40B4-BE49-F238E27FC236}">
                <a16:creationId xmlns:a16="http://schemas.microsoft.com/office/drawing/2014/main" id="{5AE9137C-9182-461E-AB39-9C9FA7CF3128}"/>
              </a:ext>
            </a:extLst>
          </p:cNvPr>
          <p:cNvSpPr/>
          <p:nvPr/>
        </p:nvSpPr>
        <p:spPr>
          <a:xfrm>
            <a:off x="4572000" y="3577618"/>
            <a:ext cx="1284326" cy="230832"/>
          </a:xfrm>
          <a:prstGeom prst="rect">
            <a:avLst/>
          </a:prstGeom>
          <a:noFill/>
        </p:spPr>
        <p:txBody>
          <a:bodyPr wrap="none">
            <a:spAutoFit/>
          </a:bodyPr>
          <a:lstStyle/>
          <a:p>
            <a:r>
              <a:rPr lang="en-US" sz="900" dirty="0">
                <a:solidFill>
                  <a:schemeClr val="bg1"/>
                </a:solidFill>
              </a:rPr>
              <a:t>Photo: </a:t>
            </a:r>
            <a:r>
              <a:rPr lang="en-US" sz="900" dirty="0" err="1">
                <a:solidFill>
                  <a:schemeClr val="bg1"/>
                </a:solidFill>
              </a:rPr>
              <a:t>Håkan</a:t>
            </a:r>
            <a:r>
              <a:rPr lang="en-US" sz="900" dirty="0">
                <a:solidFill>
                  <a:schemeClr val="bg1"/>
                </a:solidFill>
              </a:rPr>
              <a:t> </a:t>
            </a:r>
            <a:r>
              <a:rPr lang="en-US" sz="900" dirty="0" err="1">
                <a:solidFill>
                  <a:schemeClr val="bg1"/>
                </a:solidFill>
              </a:rPr>
              <a:t>Dahlström</a:t>
            </a:r>
            <a:endParaRPr lang="en-US" sz="900" dirty="0">
              <a:solidFill>
                <a:schemeClr val="bg1"/>
              </a:solidFill>
            </a:endParaRPr>
          </a:p>
        </p:txBody>
      </p:sp>
      <p:sp>
        <p:nvSpPr>
          <p:cNvPr id="7" name="Rectangle 6">
            <a:extLst>
              <a:ext uri="{FF2B5EF4-FFF2-40B4-BE49-F238E27FC236}">
                <a16:creationId xmlns:a16="http://schemas.microsoft.com/office/drawing/2014/main" id="{4209C829-92BF-4A7A-8276-1440CBA574B1}"/>
              </a:ext>
            </a:extLst>
          </p:cNvPr>
          <p:cNvSpPr/>
          <p:nvPr/>
        </p:nvSpPr>
        <p:spPr>
          <a:xfrm>
            <a:off x="457200" y="6539335"/>
            <a:ext cx="8229600" cy="276999"/>
          </a:xfrm>
          <a:prstGeom prst="rect">
            <a:avLst/>
          </a:prstGeom>
        </p:spPr>
        <p:txBody>
          <a:bodyPr wrap="square">
            <a:spAutoFit/>
          </a:bodyPr>
          <a:lstStyle/>
          <a:p>
            <a:r>
              <a:rPr lang="en-US" sz="1200" dirty="0">
                <a:solidFill>
                  <a:schemeClr val="bg1"/>
                </a:solidFill>
              </a:rPr>
              <a:t>Source: </a:t>
            </a:r>
            <a:r>
              <a:rPr lang="en-US" sz="1200" dirty="0">
                <a:solidFill>
                  <a:schemeClr val="bg1"/>
                </a:solidFill>
                <a:hlinkClick r:id="rId5">
                  <a:extLst>
                    <a:ext uri="{A12FA001-AC4F-418D-AE19-62706E023703}">
                      <ahyp:hlinkClr xmlns:ahyp="http://schemas.microsoft.com/office/drawing/2018/hyperlinkcolor" val="tx"/>
                    </a:ext>
                  </a:extLst>
                </a:hlinkClick>
              </a:rPr>
              <a:t>https://www.sfgate.com/travel/article/Uber-Lyft-fees-to-increase-at-SFO-13026867.php</a:t>
            </a:r>
            <a:endParaRPr lang="en-US" sz="1200" dirty="0">
              <a:solidFill>
                <a:schemeClr val="bg1"/>
              </a:solidFill>
            </a:endParaRPr>
          </a:p>
        </p:txBody>
      </p:sp>
      <p:sp>
        <p:nvSpPr>
          <p:cNvPr id="10" name="Rectangle 9">
            <a:extLst>
              <a:ext uri="{FF2B5EF4-FFF2-40B4-BE49-F238E27FC236}">
                <a16:creationId xmlns:a16="http://schemas.microsoft.com/office/drawing/2014/main" id="{0015FCB5-8553-4114-89D2-F25D77E5D361}"/>
              </a:ext>
            </a:extLst>
          </p:cNvPr>
          <p:cNvSpPr/>
          <p:nvPr/>
        </p:nvSpPr>
        <p:spPr>
          <a:xfrm>
            <a:off x="4571999" y="6278336"/>
            <a:ext cx="2364206" cy="230832"/>
          </a:xfrm>
          <a:prstGeom prst="rect">
            <a:avLst/>
          </a:prstGeom>
          <a:noFill/>
        </p:spPr>
        <p:txBody>
          <a:bodyPr wrap="square">
            <a:spAutoFit/>
          </a:bodyPr>
          <a:lstStyle/>
          <a:p>
            <a:r>
              <a:rPr lang="en-US" sz="900" dirty="0">
                <a:solidFill>
                  <a:schemeClr val="bg1"/>
                </a:solidFill>
              </a:rPr>
              <a:t>Photo: courtesy of Seaside Institute</a:t>
            </a:r>
          </a:p>
        </p:txBody>
      </p:sp>
    </p:spTree>
    <p:extLst>
      <p:ext uri="{BB962C8B-B14F-4D97-AF65-F5344CB8AC3E}">
        <p14:creationId xmlns:p14="http://schemas.microsoft.com/office/powerpoint/2010/main" val="63417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5" end="5"/>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 driving down a busy city street&#10;&#10;Description automatically generated">
            <a:extLst>
              <a:ext uri="{FF2B5EF4-FFF2-40B4-BE49-F238E27FC236}">
                <a16:creationId xmlns:a16="http://schemas.microsoft.com/office/drawing/2014/main" id="{98D998FA-F9DE-4196-8E57-0371DB96DC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799" y="1219200"/>
            <a:ext cx="4064001" cy="2712720"/>
          </a:xfrm>
          <a:prstGeom prst="rect">
            <a:avLst/>
          </a:prstGeom>
        </p:spPr>
      </p:pic>
      <p:sp>
        <p:nvSpPr>
          <p:cNvPr id="188418" name="Rectangle 2"/>
          <p:cNvSpPr>
            <a:spLocks noGrp="1" noChangeArrowheads="1"/>
          </p:cNvSpPr>
          <p:nvPr>
            <p:ph type="title"/>
          </p:nvPr>
        </p:nvSpPr>
        <p:spPr/>
        <p:txBody>
          <a:bodyPr/>
          <a:lstStyle/>
          <a:p>
            <a:r>
              <a:rPr lang="en-US" dirty="0"/>
              <a:t>5. Charge the right prices for driving on streets</a:t>
            </a:r>
          </a:p>
        </p:txBody>
      </p:sp>
      <p:sp>
        <p:nvSpPr>
          <p:cNvPr id="188419" name="Rectangle 3"/>
          <p:cNvSpPr>
            <a:spLocks noGrp="1" noChangeArrowheads="1"/>
          </p:cNvSpPr>
          <p:nvPr>
            <p:ph type="body" idx="1"/>
          </p:nvPr>
        </p:nvSpPr>
        <p:spPr>
          <a:xfrm>
            <a:off x="533400" y="1219201"/>
            <a:ext cx="4038600" cy="5257799"/>
          </a:xfrm>
        </p:spPr>
        <p:txBody>
          <a:bodyPr>
            <a:normAutofit lnSpcReduction="10000"/>
          </a:bodyPr>
          <a:lstStyle/>
          <a:p>
            <a:pPr marL="0" indent="0">
              <a:buNone/>
            </a:pPr>
            <a:r>
              <a:rPr lang="en-US" b="1" dirty="0"/>
              <a:t>Stockholm congestion pricing</a:t>
            </a:r>
          </a:p>
          <a:p>
            <a:r>
              <a:rPr lang="en-US" dirty="0"/>
              <a:t>Fee: $1.35 to $2.70, varies by time of day</a:t>
            </a:r>
          </a:p>
          <a:p>
            <a:r>
              <a:rPr lang="en-US" dirty="0"/>
              <a:t>Traffic reduction after six months averages 22% </a:t>
            </a:r>
          </a:p>
          <a:p>
            <a:r>
              <a:rPr lang="en-US" dirty="0"/>
              <a:t>Queue times down 30% in AM peak, 50% in PM peak</a:t>
            </a:r>
          </a:p>
          <a:p>
            <a:r>
              <a:rPr lang="en-US" dirty="0"/>
              <a:t>Injuries: 10-14% reduction in inner city; 2-3% in County</a:t>
            </a:r>
          </a:p>
          <a:p>
            <a:r>
              <a:rPr lang="en-US" dirty="0"/>
              <a:t>Air pollution: -14% in inner city; -2.5% in county</a:t>
            </a:r>
          </a:p>
          <a:p>
            <a:r>
              <a:rPr lang="en-US" dirty="0"/>
              <a:t>Residents’ attitude: 44% positive before → 54% positive after</a:t>
            </a:r>
          </a:p>
        </p:txBody>
      </p:sp>
    </p:spTree>
    <p:extLst>
      <p:ext uri="{BB962C8B-B14F-4D97-AF65-F5344CB8AC3E}">
        <p14:creationId xmlns:p14="http://schemas.microsoft.com/office/powerpoint/2010/main" val="135495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41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841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841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841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84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dirty="0"/>
              <a:t>Congestion pricing in California</a:t>
            </a:r>
          </a:p>
        </p:txBody>
      </p:sp>
      <p:sp>
        <p:nvSpPr>
          <p:cNvPr id="66565" name="Rectangle 5"/>
          <p:cNvSpPr>
            <a:spLocks noChangeArrowheads="1"/>
          </p:cNvSpPr>
          <p:nvPr/>
        </p:nvSpPr>
        <p:spPr bwMode="auto">
          <a:xfrm>
            <a:off x="533400" y="1036638"/>
            <a:ext cx="43434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81000" indent="-381000">
              <a:defRPr sz="2400">
                <a:solidFill>
                  <a:schemeClr val="tx1"/>
                </a:solidFill>
                <a:latin typeface="Times New Roman" panose="02020603050405020304" pitchFamily="18" charset="0"/>
              </a:defRPr>
            </a:lvl1pPr>
            <a:lvl2pPr marL="717550" indent="-381000">
              <a:defRPr sz="2400">
                <a:solidFill>
                  <a:schemeClr val="tx1"/>
                </a:solidFill>
                <a:latin typeface="Times New Roman" panose="02020603050405020304" pitchFamily="18" charset="0"/>
              </a:defRPr>
            </a:lvl2pPr>
            <a:lvl3pPr marL="976313" indent="-342900">
              <a:defRPr sz="2400">
                <a:solidFill>
                  <a:schemeClr val="tx1"/>
                </a:solidFill>
                <a:latin typeface="Times New Roman" panose="02020603050405020304" pitchFamily="18" charset="0"/>
              </a:defRPr>
            </a:lvl3pPr>
            <a:lvl4pPr marL="1262063" indent="-342900">
              <a:defRPr sz="2400">
                <a:solidFill>
                  <a:schemeClr val="tx1"/>
                </a:solidFill>
                <a:latin typeface="Times New Roman" panose="02020603050405020304" pitchFamily="18" charset="0"/>
              </a:defRPr>
            </a:lvl4pPr>
            <a:lvl5pPr marL="1536700" indent="-342900">
              <a:defRPr sz="2400">
                <a:solidFill>
                  <a:schemeClr val="tx1"/>
                </a:solidFill>
                <a:latin typeface="Times New Roman" panose="02020603050405020304" pitchFamily="18" charset="0"/>
              </a:defRPr>
            </a:lvl5pPr>
            <a:lvl6pPr marL="1993900" indent="-342900" fontAlgn="base">
              <a:spcBef>
                <a:spcPct val="0"/>
              </a:spcBef>
              <a:spcAft>
                <a:spcPct val="0"/>
              </a:spcAft>
              <a:defRPr sz="2400">
                <a:solidFill>
                  <a:schemeClr val="tx1"/>
                </a:solidFill>
                <a:latin typeface="Times New Roman" panose="02020603050405020304" pitchFamily="18" charset="0"/>
              </a:defRPr>
            </a:lvl6pPr>
            <a:lvl7pPr marL="2451100" indent="-342900" fontAlgn="base">
              <a:spcBef>
                <a:spcPct val="0"/>
              </a:spcBef>
              <a:spcAft>
                <a:spcPct val="0"/>
              </a:spcAft>
              <a:defRPr sz="2400">
                <a:solidFill>
                  <a:schemeClr val="tx1"/>
                </a:solidFill>
                <a:latin typeface="Times New Roman" panose="02020603050405020304" pitchFamily="18" charset="0"/>
              </a:defRPr>
            </a:lvl7pPr>
            <a:lvl8pPr marL="2908300" indent="-342900" fontAlgn="base">
              <a:spcBef>
                <a:spcPct val="0"/>
              </a:spcBef>
              <a:spcAft>
                <a:spcPct val="0"/>
              </a:spcAft>
              <a:defRPr sz="2400">
                <a:solidFill>
                  <a:schemeClr val="tx1"/>
                </a:solidFill>
                <a:latin typeface="Times New Roman" panose="02020603050405020304" pitchFamily="18" charset="0"/>
              </a:defRPr>
            </a:lvl8pPr>
            <a:lvl9pPr marL="3365500" indent="-342900" fontAlgn="base">
              <a:spcBef>
                <a:spcPct val="0"/>
              </a:spcBef>
              <a:spcAft>
                <a:spcPct val="0"/>
              </a:spcAft>
              <a:defRPr sz="2400">
                <a:solidFill>
                  <a:schemeClr val="tx1"/>
                </a:solidFill>
                <a:latin typeface="Times New Roman" panose="02020603050405020304" pitchFamily="18" charset="0"/>
              </a:defRPr>
            </a:lvl9pPr>
          </a:lstStyle>
          <a:p>
            <a:pPr marL="336550" lvl="1" indent="0">
              <a:spcBef>
                <a:spcPct val="20000"/>
              </a:spcBef>
            </a:pPr>
            <a:r>
              <a:rPr lang="en-US" altLang="en-US" b="1" dirty="0">
                <a:solidFill>
                  <a:schemeClr val="bg1"/>
                </a:solidFill>
                <a:latin typeface="+mj-lt"/>
              </a:rPr>
              <a:t>“Express Lanes” on freeways</a:t>
            </a:r>
          </a:p>
          <a:p>
            <a:pPr marL="831850" lvl="1" indent="-457200">
              <a:spcBef>
                <a:spcPct val="20000"/>
              </a:spcBef>
              <a:buFont typeface="Arial" panose="020B0604020202020204" pitchFamily="34" charset="0"/>
              <a:buChar char="•"/>
            </a:pPr>
            <a:r>
              <a:rPr lang="en-US" altLang="en-US" b="0" dirty="0">
                <a:solidFill>
                  <a:schemeClr val="bg1"/>
                </a:solidFill>
                <a:latin typeface="+mj-lt"/>
              </a:rPr>
              <a:t>Prices vary in real-time to keep traffic flowing freely</a:t>
            </a:r>
          </a:p>
          <a:p>
            <a:pPr marL="831850" lvl="1" indent="-457200">
              <a:spcBef>
                <a:spcPct val="20000"/>
              </a:spcBef>
              <a:buFont typeface="Arial" panose="020B0604020202020204" pitchFamily="34" charset="0"/>
              <a:buChar char="•"/>
            </a:pPr>
            <a:r>
              <a:rPr lang="en-US" altLang="en-US" dirty="0">
                <a:solidFill>
                  <a:schemeClr val="bg1"/>
                </a:solidFill>
                <a:latin typeface="+mj-lt"/>
              </a:rPr>
              <a:t>Carpools, buses don’t pay</a:t>
            </a:r>
          </a:p>
          <a:p>
            <a:pPr marL="831850" lvl="1" indent="-457200">
              <a:spcBef>
                <a:spcPct val="20000"/>
              </a:spcBef>
              <a:buFont typeface="Arial" panose="020B0604020202020204" pitchFamily="34" charset="0"/>
              <a:buChar char="•"/>
            </a:pPr>
            <a:endParaRPr lang="en-US" altLang="en-US" b="0" dirty="0">
              <a:solidFill>
                <a:schemeClr val="bg1"/>
              </a:solidFill>
              <a:latin typeface="+mj-lt"/>
            </a:endParaRPr>
          </a:p>
          <a:p>
            <a:pPr marL="374650" lvl="1" indent="0">
              <a:spcBef>
                <a:spcPct val="20000"/>
              </a:spcBef>
            </a:pPr>
            <a:r>
              <a:rPr lang="en-US" altLang="en-US" b="1" dirty="0">
                <a:solidFill>
                  <a:schemeClr val="bg1"/>
                </a:solidFill>
                <a:latin typeface="+mj-lt"/>
              </a:rPr>
              <a:t>Examples</a:t>
            </a:r>
          </a:p>
          <a:p>
            <a:pPr marL="831850" lvl="1" indent="-457200">
              <a:spcBef>
                <a:spcPct val="20000"/>
              </a:spcBef>
              <a:buFont typeface="Arial" panose="020B0604020202020204" pitchFamily="34" charset="0"/>
              <a:buChar char="•"/>
            </a:pPr>
            <a:r>
              <a:rPr lang="en-US" altLang="en-US" dirty="0">
                <a:solidFill>
                  <a:schemeClr val="bg1"/>
                </a:solidFill>
                <a:latin typeface="+mj-lt"/>
              </a:rPr>
              <a:t>I-580 &amp; I-680, Alameda County</a:t>
            </a:r>
          </a:p>
          <a:p>
            <a:pPr marL="831850" lvl="1" indent="-457200">
              <a:spcBef>
                <a:spcPct val="20000"/>
              </a:spcBef>
              <a:buFont typeface="Arial" panose="020B0604020202020204" pitchFamily="34" charset="0"/>
              <a:buChar char="•"/>
            </a:pPr>
            <a:r>
              <a:rPr lang="en-US" altLang="en-US" b="0" dirty="0">
                <a:solidFill>
                  <a:schemeClr val="bg1"/>
                </a:solidFill>
                <a:latin typeface="+mj-lt"/>
              </a:rPr>
              <a:t>I-680, Contra Costa County</a:t>
            </a:r>
          </a:p>
          <a:p>
            <a:pPr marL="831850" lvl="1" indent="-457200">
              <a:spcBef>
                <a:spcPct val="20000"/>
              </a:spcBef>
              <a:buFont typeface="Arial" panose="020B0604020202020204" pitchFamily="34" charset="0"/>
              <a:buChar char="•"/>
            </a:pPr>
            <a:r>
              <a:rPr lang="en-US" altLang="en-US" b="0" dirty="0">
                <a:solidFill>
                  <a:schemeClr val="bg1"/>
                </a:solidFill>
                <a:latin typeface="+mj-lt"/>
              </a:rPr>
              <a:t>SR-237, Santa Clara County</a:t>
            </a:r>
          </a:p>
          <a:p>
            <a:pPr marL="831850" lvl="1" indent="-457200">
              <a:spcBef>
                <a:spcPct val="20000"/>
              </a:spcBef>
              <a:buFont typeface="Arial" panose="020B0604020202020204" pitchFamily="34" charset="0"/>
              <a:buChar char="•"/>
            </a:pPr>
            <a:r>
              <a:rPr lang="en-US" altLang="en-US" dirty="0">
                <a:solidFill>
                  <a:schemeClr val="bg1"/>
                </a:solidFill>
                <a:latin typeface="+mj-lt"/>
              </a:rPr>
              <a:t>SR-91, San Diego County</a:t>
            </a:r>
            <a:endParaRPr lang="en-US" altLang="en-US" b="0" dirty="0">
              <a:solidFill>
                <a:schemeClr val="bg1"/>
              </a:solidFill>
              <a:latin typeface="+mj-lt"/>
            </a:endParaRPr>
          </a:p>
        </p:txBody>
      </p:sp>
      <p:sp>
        <p:nvSpPr>
          <p:cNvPr id="66570" name="AutoShape 10" descr="science-dv-330x270-traffic-"/>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66572" name="AutoShape 12" descr="science-dv-330x270-traffic-"/>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66574" name="AutoShape 14" descr="science-dv-330x270-traffic-"/>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66575" name="Picture 15" descr="science-dv-330x270-traff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163" y="4114800"/>
            <a:ext cx="2281237" cy="18669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064941"/>
            <a:ext cx="3784600" cy="2511903"/>
          </a:xfrm>
          <a:prstGeom prst="rect">
            <a:avLst/>
          </a:prstGeom>
        </p:spPr>
      </p:pic>
      <p:sp>
        <p:nvSpPr>
          <p:cNvPr id="10" name="Rectangle 9"/>
          <p:cNvSpPr/>
          <p:nvPr/>
        </p:nvSpPr>
        <p:spPr>
          <a:xfrm>
            <a:off x="4950823" y="3564520"/>
            <a:ext cx="4572000" cy="400110"/>
          </a:xfrm>
          <a:prstGeom prst="rect">
            <a:avLst/>
          </a:prstGeom>
        </p:spPr>
        <p:txBody>
          <a:bodyPr wrap="square">
            <a:spAutoFit/>
          </a:bodyPr>
          <a:lstStyle/>
          <a:p>
            <a:r>
              <a:rPr lang="en-US" sz="1000" dirty="0">
                <a:solidFill>
                  <a:schemeClr val="bg1"/>
                </a:solidFill>
              </a:rPr>
              <a:t>SR 91 Express Lanes RFID Station </a:t>
            </a:r>
          </a:p>
          <a:p>
            <a:r>
              <a:rPr lang="en-US" sz="1000" dirty="0">
                <a:solidFill>
                  <a:schemeClr val="bg1"/>
                </a:solidFill>
              </a:rPr>
              <a:t>Photo: Gary D at English Wikipedia</a:t>
            </a:r>
          </a:p>
        </p:txBody>
      </p:sp>
    </p:spTree>
    <p:extLst>
      <p:ext uri="{BB962C8B-B14F-4D97-AF65-F5344CB8AC3E}">
        <p14:creationId xmlns:p14="http://schemas.microsoft.com/office/powerpoint/2010/main" val="17972326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n aerial view of a city&#10;&#10;Description automatically generated">
            <a:extLst>
              <a:ext uri="{FF2B5EF4-FFF2-40B4-BE49-F238E27FC236}">
                <a16:creationId xmlns:a16="http://schemas.microsoft.com/office/drawing/2014/main" id="{16023159-FB85-4C0B-BF08-5935C52948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8412"/>
            <a:ext cx="9144000" cy="6094476"/>
          </a:xfrm>
          <a:prstGeom prst="rect">
            <a:avLst/>
          </a:prstGeom>
          <a:ln>
            <a:noFill/>
          </a:ln>
        </p:spPr>
      </p:pic>
      <p:sp>
        <p:nvSpPr>
          <p:cNvPr id="1292290" name="Rectangle 2"/>
          <p:cNvSpPr>
            <a:spLocks noGrp="1" noChangeArrowheads="1"/>
          </p:cNvSpPr>
          <p:nvPr>
            <p:ph type="title"/>
          </p:nvPr>
        </p:nvSpPr>
        <p:spPr>
          <a:xfrm>
            <a:off x="457200" y="5112"/>
            <a:ext cx="8229600" cy="762000"/>
          </a:xfrm>
        </p:spPr>
        <p:txBody>
          <a:bodyPr/>
          <a:lstStyle/>
          <a:p>
            <a:pPr algn="ctr"/>
            <a:r>
              <a:rPr lang="en-US" dirty="0"/>
              <a:t>Parking &amp; loading reforms to adopt today</a:t>
            </a:r>
          </a:p>
        </p:txBody>
      </p:sp>
      <p:graphicFrame>
        <p:nvGraphicFramePr>
          <p:cNvPr id="1292291" name="Group 3"/>
          <p:cNvGraphicFramePr>
            <a:graphicFrameLocks noGrp="1"/>
          </p:cNvGraphicFramePr>
          <p:nvPr>
            <p:ph type="tbl" idx="4294967295"/>
            <p:extLst>
              <p:ext uri="{D42A27DB-BD31-4B8C-83A1-F6EECF244321}">
                <p14:modId xmlns:p14="http://schemas.microsoft.com/office/powerpoint/2010/main" val="954815008"/>
              </p:ext>
            </p:extLst>
          </p:nvPr>
        </p:nvGraphicFramePr>
        <p:xfrm>
          <a:off x="234245" y="846135"/>
          <a:ext cx="3406421" cy="5852160"/>
        </p:xfrm>
        <a:graphic>
          <a:graphicData uri="http://schemas.openxmlformats.org/drawingml/2006/table">
            <a:tbl>
              <a:tblPr/>
              <a:tblGrid>
                <a:gridCol w="3406421">
                  <a:extLst>
                    <a:ext uri="{9D8B030D-6E8A-4147-A177-3AD203B41FA5}">
                      <a16:colId xmlns:a16="http://schemas.microsoft.com/office/drawing/2014/main" val="20001"/>
                    </a:ext>
                  </a:extLst>
                </a:gridCol>
              </a:tblGrid>
              <a:tr h="364366">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Commercial Blocks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5353377">
                <a:tc>
                  <a:txBody>
                    <a:bodyPr/>
                    <a:lstStyle/>
                    <a:p>
                      <a:pPr marL="342900" marR="0" lvl="0" indent="-342900" algn="l" defTabSz="914400" rtl="0" eaLnBrk="1" fontAlgn="base" latinLnBrk="0" hangingPunct="1">
                        <a:lnSpc>
                          <a:spcPct val="100000"/>
                        </a:lnSpc>
                        <a:spcBef>
                          <a:spcPct val="20000"/>
                        </a:spcBef>
                        <a:spcAft>
                          <a:spcPct val="0"/>
                        </a:spcAft>
                        <a:buClrTx/>
                        <a:buSzTx/>
                        <a:buFont typeface="+mj-lt"/>
                        <a:buAutoNum type="arabicPeriod"/>
                        <a:tabLst/>
                      </a:pPr>
                      <a:r>
                        <a:rPr kumimoji="0" 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Charge the right prices for curb parking</a:t>
                      </a:r>
                    </a:p>
                    <a:p>
                      <a:pPr marL="342900" marR="0" lvl="0" indent="-342900" algn="l" defTabSz="914400" rtl="0" eaLnBrk="1" fontAlgn="base" latinLnBrk="0" hangingPunct="1">
                        <a:lnSpc>
                          <a:spcPct val="100000"/>
                        </a:lnSpc>
                        <a:spcBef>
                          <a:spcPct val="20000"/>
                        </a:spcBef>
                        <a:spcAft>
                          <a:spcPct val="0"/>
                        </a:spcAft>
                        <a:buClrTx/>
                        <a:buSzTx/>
                        <a:buFont typeface="+mj-lt"/>
                        <a:buAutoNum type="arabicPeriod"/>
                        <a:tabLst/>
                      </a:pPr>
                      <a:endParaRPr kumimoji="0" 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mj-lt"/>
                        <a:buAutoNum type="arabicPeriod"/>
                        <a:tabLst/>
                      </a:pPr>
                      <a:r>
                        <a:rPr kumimoji="0" 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Return the parking revenue to the blocks where it is generated, to pay for public services</a:t>
                      </a:r>
                    </a:p>
                    <a:p>
                      <a:pPr marL="342900" marR="0" lvl="0" indent="-342900" algn="l" defTabSz="914400" rtl="0" eaLnBrk="1" fontAlgn="base" latinLnBrk="0" hangingPunct="1">
                        <a:lnSpc>
                          <a:spcPct val="100000"/>
                        </a:lnSpc>
                        <a:spcBef>
                          <a:spcPct val="20000"/>
                        </a:spcBef>
                        <a:spcAft>
                          <a:spcPct val="0"/>
                        </a:spcAft>
                        <a:buClrTx/>
                        <a:buSzTx/>
                        <a:buFont typeface="+mj-lt"/>
                        <a:buAutoNum type="arabicPeriod"/>
                        <a:tabLst/>
                      </a:pPr>
                      <a:endParaRPr kumimoji="0" 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mj-lt"/>
                        <a:buAutoNum type="arabicPeriod"/>
                        <a:tabLst/>
                      </a:pPr>
                      <a:r>
                        <a:rPr kumimoji="0" 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Remove minimum parking regulations</a:t>
                      </a:r>
                    </a:p>
                    <a:p>
                      <a:pPr marL="342900" marR="0" lvl="0" indent="-342900" algn="l" defTabSz="914400" rtl="0" eaLnBrk="1" fontAlgn="base" latinLnBrk="0" hangingPunct="1">
                        <a:lnSpc>
                          <a:spcPct val="100000"/>
                        </a:lnSpc>
                        <a:spcBef>
                          <a:spcPct val="20000"/>
                        </a:spcBef>
                        <a:spcAft>
                          <a:spcPct val="0"/>
                        </a:spcAft>
                        <a:buClrTx/>
                        <a:buSzTx/>
                        <a:buFont typeface="+mj-lt"/>
                        <a:buAutoNum type="arabicPeriod"/>
                        <a:tabLst/>
                      </a:pPr>
                      <a:endParaRPr kumimoji="0" 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mj-lt"/>
                        <a:buAutoNum type="arabicPeriod"/>
                        <a:tabLst/>
                      </a:pPr>
                      <a:r>
                        <a:rPr kumimoji="0" 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Loading: charge the right prices for curb access</a:t>
                      </a:r>
                    </a:p>
                    <a:p>
                      <a:pPr marL="342900" marR="0" lvl="0" indent="-342900" algn="l" defTabSz="914400" rtl="0" eaLnBrk="1" fontAlgn="base" latinLnBrk="0" hangingPunct="1">
                        <a:lnSpc>
                          <a:spcPct val="100000"/>
                        </a:lnSpc>
                        <a:spcBef>
                          <a:spcPct val="20000"/>
                        </a:spcBef>
                        <a:spcAft>
                          <a:spcPct val="0"/>
                        </a:spcAft>
                        <a:buClrTx/>
                        <a:buSzTx/>
                        <a:buFont typeface="+mj-lt"/>
                        <a:buAutoNum type="arabicPeriod"/>
                        <a:tabLst/>
                      </a:pPr>
                      <a:endParaRPr kumimoji="0" 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mj-lt"/>
                        <a:buAutoNum type="arabicPeriod"/>
                        <a:tabLst/>
                      </a:pPr>
                      <a:r>
                        <a:rPr kumimoji="0" 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Charge the right prices for driving on streets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A72F4B5A-0063-4056-9A6E-3E0553AAF808}"/>
              </a:ext>
            </a:extLst>
          </p:cNvPr>
          <p:cNvSpPr/>
          <p:nvPr/>
        </p:nvSpPr>
        <p:spPr>
          <a:xfrm>
            <a:off x="7375358" y="6627168"/>
            <a:ext cx="1768642" cy="230832"/>
          </a:xfrm>
          <a:prstGeom prst="rect">
            <a:avLst/>
          </a:prstGeom>
          <a:noFill/>
        </p:spPr>
        <p:txBody>
          <a:bodyPr wrap="square">
            <a:spAutoFit/>
          </a:bodyPr>
          <a:lstStyle/>
          <a:p>
            <a:r>
              <a:rPr lang="en-US" sz="900" dirty="0">
                <a:solidFill>
                  <a:schemeClr val="bg1"/>
                </a:solidFill>
              </a:rPr>
              <a:t>Photo: courtesy of Seaside Institute</a:t>
            </a:r>
          </a:p>
        </p:txBody>
      </p:sp>
    </p:spTree>
    <p:extLst>
      <p:ext uri="{BB962C8B-B14F-4D97-AF65-F5344CB8AC3E}">
        <p14:creationId xmlns:p14="http://schemas.microsoft.com/office/powerpoint/2010/main" val="39345645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2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n aerial view of a city&#10;&#10;Description automatically generated">
            <a:extLst>
              <a:ext uri="{FF2B5EF4-FFF2-40B4-BE49-F238E27FC236}">
                <a16:creationId xmlns:a16="http://schemas.microsoft.com/office/drawing/2014/main" id="{52E90039-9BD0-4C6B-AA55-7BC9E31D95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8412"/>
            <a:ext cx="9144000" cy="6094476"/>
          </a:xfrm>
          <a:prstGeom prst="rect">
            <a:avLst/>
          </a:prstGeom>
        </p:spPr>
      </p:pic>
      <p:sp>
        <p:nvSpPr>
          <p:cNvPr id="1292290" name="Rectangle 2"/>
          <p:cNvSpPr>
            <a:spLocks noGrp="1" noChangeArrowheads="1"/>
          </p:cNvSpPr>
          <p:nvPr>
            <p:ph type="title"/>
          </p:nvPr>
        </p:nvSpPr>
        <p:spPr>
          <a:xfrm>
            <a:off x="457200" y="5112"/>
            <a:ext cx="8229600" cy="762000"/>
          </a:xfrm>
        </p:spPr>
        <p:txBody>
          <a:bodyPr/>
          <a:lstStyle/>
          <a:p>
            <a:pPr algn="ctr"/>
            <a:r>
              <a:rPr lang="en-US" dirty="0"/>
              <a:t>Parking &amp; loading reforms to adopt today</a:t>
            </a:r>
          </a:p>
        </p:txBody>
      </p:sp>
      <p:graphicFrame>
        <p:nvGraphicFramePr>
          <p:cNvPr id="1292291" name="Group 3"/>
          <p:cNvGraphicFramePr>
            <a:graphicFrameLocks noGrp="1"/>
          </p:cNvGraphicFramePr>
          <p:nvPr>
            <p:ph type="tbl" idx="4294967295"/>
            <p:extLst>
              <p:ext uri="{D42A27DB-BD31-4B8C-83A1-F6EECF244321}">
                <p14:modId xmlns:p14="http://schemas.microsoft.com/office/powerpoint/2010/main" val="2212932174"/>
              </p:ext>
            </p:extLst>
          </p:nvPr>
        </p:nvGraphicFramePr>
        <p:xfrm>
          <a:off x="4572000" y="1055644"/>
          <a:ext cx="4231463" cy="5500011"/>
        </p:xfrm>
        <a:graphic>
          <a:graphicData uri="http://schemas.openxmlformats.org/drawingml/2006/table">
            <a:tbl>
              <a:tblPr/>
              <a:tblGrid>
                <a:gridCol w="4231463">
                  <a:extLst>
                    <a:ext uri="{9D8B030D-6E8A-4147-A177-3AD203B41FA5}">
                      <a16:colId xmlns:a16="http://schemas.microsoft.com/office/drawing/2014/main" val="20002"/>
                    </a:ext>
                  </a:extLst>
                </a:gridCol>
              </a:tblGrid>
              <a:tr h="336699">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dirty="0">
                          <a:ln>
                            <a:noFill/>
                          </a:ln>
                          <a:solidFill>
                            <a:schemeClr val="bg1"/>
                          </a:solidFill>
                          <a:effectLst/>
                          <a:latin typeface="Tahoma" pitchFamily="34" charset="0"/>
                        </a:rPr>
                        <a:t>Residential Blocks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4577651">
                <a:tc>
                  <a:txBody>
                    <a:bodyPr/>
                    <a:lstStyle/>
                    <a:p>
                      <a:pPr marL="342900" marR="0" lvl="0" indent="-342900" algn="l" defTabSz="914400" rtl="0" eaLnBrk="1" fontAlgn="base" latinLnBrk="0" hangingPunct="1">
                        <a:lnSpc>
                          <a:spcPct val="100000"/>
                        </a:lnSpc>
                        <a:spcBef>
                          <a:spcPct val="20000"/>
                        </a:spcBef>
                        <a:spcAft>
                          <a:spcPct val="0"/>
                        </a:spcAft>
                        <a:buClrTx/>
                        <a:buSzTx/>
                        <a:buFont typeface="+mj-lt"/>
                        <a:buAutoNum type="arabicPeriod"/>
                        <a:tabLst/>
                      </a:pPr>
                      <a:r>
                        <a:rPr kumimoji="0" lang="en-US" sz="1600" b="1" i="0" u="none" strike="noStrike" cap="none" normalizeH="0" baseline="0" dirty="0">
                          <a:ln>
                            <a:noFill/>
                          </a:ln>
                          <a:solidFill>
                            <a:schemeClr val="bg1"/>
                          </a:solidFill>
                          <a:effectLst/>
                          <a:latin typeface="Tahoma" pitchFamily="34" charset="0"/>
                        </a:rPr>
                        <a:t>Charge the right prices for curb parking</a:t>
                      </a:r>
                    </a:p>
                    <a:p>
                      <a:pPr marL="285750" marR="0" lvl="0" indent="-285750" algn="l" defTabSz="914400" rtl="0" eaLnBrk="1" fontAlgn="base" latinLnBrk="0" hangingPunct="1">
                        <a:lnSpc>
                          <a:spcPct val="100000"/>
                        </a:lnSpc>
                        <a:spcBef>
                          <a:spcPct val="20000"/>
                        </a:spcBef>
                        <a:spcAft>
                          <a:spcPct val="0"/>
                        </a:spcAft>
                        <a:buClrTx/>
                        <a:buSzTx/>
                        <a:buFont typeface="Wingdings" panose="05000000000000000000" pitchFamily="2" charset="2"/>
                        <a:buChar char="§"/>
                        <a:tabLst/>
                      </a:pPr>
                      <a:r>
                        <a:rPr kumimoji="0" lang="en-US" sz="1600" b="0" i="1" u="sng" strike="noStrike" cap="none" normalizeH="0" baseline="0" dirty="0">
                          <a:ln>
                            <a:noFill/>
                          </a:ln>
                          <a:solidFill>
                            <a:schemeClr val="bg1"/>
                          </a:solidFill>
                          <a:effectLst/>
                          <a:latin typeface="Tahoma" pitchFamily="34" charset="0"/>
                        </a:rPr>
                        <a:t>Existing residents:</a:t>
                      </a:r>
                      <a:r>
                        <a:rPr kumimoji="0" lang="en-US" sz="1600" b="0" i="0" u="none" strike="noStrike" cap="none" normalizeH="0" baseline="0" dirty="0">
                          <a:ln>
                            <a:noFill/>
                          </a:ln>
                          <a:solidFill>
                            <a:schemeClr val="bg1"/>
                          </a:solidFill>
                          <a:effectLst/>
                          <a:latin typeface="Tahoma" pitchFamily="34" charset="0"/>
                        </a:rPr>
                        <a:t> Grandfather in w/ free or cheap permits</a:t>
                      </a:r>
                      <a:endParaRPr kumimoji="0" lang="en-US" sz="1600" b="0" i="1" u="none" strike="noStrike" cap="none" normalizeH="0" baseline="0" dirty="0">
                        <a:ln>
                          <a:noFill/>
                        </a:ln>
                        <a:solidFill>
                          <a:schemeClr val="bg1"/>
                        </a:solidFill>
                        <a:effectLst/>
                        <a:latin typeface="Tahoma" pitchFamily="34" charset="0"/>
                      </a:endParaRPr>
                    </a:p>
                    <a:p>
                      <a:pPr marL="285750" marR="0" lvl="0" indent="-285750" algn="l" defTabSz="914400" rtl="0" eaLnBrk="1" fontAlgn="base" latinLnBrk="0" hangingPunct="1">
                        <a:lnSpc>
                          <a:spcPct val="100000"/>
                        </a:lnSpc>
                        <a:spcBef>
                          <a:spcPct val="20000"/>
                        </a:spcBef>
                        <a:spcAft>
                          <a:spcPct val="0"/>
                        </a:spcAft>
                        <a:buClrTx/>
                        <a:buSzTx/>
                        <a:buFont typeface="Wingdings" panose="05000000000000000000" pitchFamily="2" charset="2"/>
                        <a:buChar char="§"/>
                        <a:tabLst/>
                        <a:defRPr/>
                      </a:pPr>
                      <a:r>
                        <a:rPr kumimoji="0" lang="en-US" sz="1600" b="0" i="1" u="sng" strike="noStrike" cap="none" normalizeH="0" baseline="0" dirty="0">
                          <a:ln>
                            <a:noFill/>
                          </a:ln>
                          <a:solidFill>
                            <a:schemeClr val="bg1"/>
                          </a:solidFill>
                          <a:effectLst/>
                          <a:latin typeface="Tahoma" pitchFamily="34" charset="0"/>
                        </a:rPr>
                        <a:t>Future residents:</a:t>
                      </a:r>
                      <a:r>
                        <a:rPr kumimoji="0" lang="en-US" sz="1600" b="0" i="1" u="none" strike="noStrike" cap="none" normalizeH="0" baseline="0" dirty="0">
                          <a:ln>
                            <a:noFill/>
                          </a:ln>
                          <a:solidFill>
                            <a:schemeClr val="bg1"/>
                          </a:solidFill>
                          <a:effectLst/>
                          <a:latin typeface="Tahoma" pitchFamily="34" charset="0"/>
                        </a:rPr>
                        <a:t> </a:t>
                      </a:r>
                      <a:r>
                        <a:rPr kumimoji="0" lang="en-US" sz="1600" b="0" i="0" u="none" strike="noStrike" cap="none" normalizeH="0" baseline="0" dirty="0">
                          <a:ln>
                            <a:noFill/>
                          </a:ln>
                          <a:solidFill>
                            <a:schemeClr val="bg1"/>
                          </a:solidFill>
                          <a:effectLst/>
                          <a:latin typeface="Tahoma" pitchFamily="34" charset="0"/>
                        </a:rPr>
                        <a:t>Limit # of permits to # of curb spaces. Charge the right prices for curb parking</a:t>
                      </a:r>
                    </a:p>
                    <a:p>
                      <a:pPr marL="285750" marR="0" lvl="0" indent="-285750" algn="l" defTabSz="914400" rtl="0" eaLnBrk="1" fontAlgn="base" latinLnBrk="0" hangingPunct="1">
                        <a:lnSpc>
                          <a:spcPct val="100000"/>
                        </a:lnSpc>
                        <a:spcBef>
                          <a:spcPct val="20000"/>
                        </a:spcBef>
                        <a:spcAft>
                          <a:spcPct val="0"/>
                        </a:spcAft>
                        <a:buClrTx/>
                        <a:buSzTx/>
                        <a:buFont typeface="Wingdings" panose="05000000000000000000" pitchFamily="2" charset="2"/>
                        <a:buChar char="§"/>
                        <a:tabLst/>
                        <a:defRPr/>
                      </a:pPr>
                      <a:r>
                        <a:rPr kumimoji="0" lang="en-US" sz="1600" b="0" i="1" u="sng" strike="noStrike" cap="none" normalizeH="0" baseline="0" dirty="0">
                          <a:ln>
                            <a:noFill/>
                          </a:ln>
                          <a:solidFill>
                            <a:schemeClr val="bg1"/>
                          </a:solidFill>
                          <a:effectLst/>
                          <a:latin typeface="Tahoma" pitchFamily="34" charset="0"/>
                        </a:rPr>
                        <a:t>Non-residents:</a:t>
                      </a:r>
                      <a:r>
                        <a:rPr kumimoji="0" lang="en-US" sz="1600" b="0" i="0" u="none" strike="noStrike" cap="none" normalizeH="0" baseline="0" dirty="0">
                          <a:ln>
                            <a:noFill/>
                          </a:ln>
                          <a:solidFill>
                            <a:schemeClr val="bg1"/>
                          </a:solidFill>
                          <a:effectLst/>
                          <a:latin typeface="Tahoma" pitchFamily="34" charset="0"/>
                        </a:rPr>
                        <a:t> Charge the right prices.</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1600" b="0" i="0" u="none" strike="noStrike" cap="none" normalizeH="0" baseline="0" dirty="0">
                        <a:ln>
                          <a:noFill/>
                        </a:ln>
                        <a:solidFill>
                          <a:schemeClr val="bg1"/>
                        </a:solidFill>
                        <a:effectLst/>
                        <a:latin typeface="Tahoma"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mj-lt"/>
                        <a:buAutoNum type="arabicPeriod" startAt="2"/>
                        <a:tabLst/>
                        <a:defRPr/>
                      </a:pPr>
                      <a:r>
                        <a:rPr kumimoji="0" lang="en-US" sz="1600" b="1" i="0" u="none" strike="noStrike" cap="none" normalizeH="0" baseline="0" dirty="0">
                          <a:ln>
                            <a:noFill/>
                          </a:ln>
                          <a:solidFill>
                            <a:schemeClr val="bg1"/>
                          </a:solidFill>
                          <a:effectLst/>
                          <a:latin typeface="Tahoma" pitchFamily="34" charset="0"/>
                        </a:rPr>
                        <a:t>Return the parking revenue to the neighborhood to pay for public services</a:t>
                      </a:r>
                    </a:p>
                    <a:p>
                      <a:pPr marL="342900" marR="0" lvl="0" indent="-342900" algn="l" defTabSz="914400" rtl="0" eaLnBrk="1" fontAlgn="base" latinLnBrk="0" hangingPunct="1">
                        <a:lnSpc>
                          <a:spcPct val="100000"/>
                        </a:lnSpc>
                        <a:spcBef>
                          <a:spcPct val="20000"/>
                        </a:spcBef>
                        <a:spcAft>
                          <a:spcPct val="0"/>
                        </a:spcAft>
                        <a:buClrTx/>
                        <a:buSzTx/>
                        <a:buFont typeface="+mj-lt"/>
                        <a:buAutoNum type="arabicPeriod" startAt="2"/>
                        <a:tabLst/>
                        <a:defRPr/>
                      </a:pPr>
                      <a:r>
                        <a:rPr kumimoji="0" lang="en-US" sz="1600" b="1" i="0" u="none" strike="noStrike" cap="none" normalizeH="0" baseline="0" dirty="0">
                          <a:ln>
                            <a:noFill/>
                          </a:ln>
                          <a:solidFill>
                            <a:schemeClr val="bg1"/>
                          </a:solidFill>
                          <a:effectLst/>
                          <a:latin typeface="Tahoma" pitchFamily="34" charset="0"/>
                        </a:rPr>
                        <a:t>Remove minimum parking Regulations</a:t>
                      </a:r>
                    </a:p>
                    <a:p>
                      <a:pPr marL="342900" marR="0" lvl="0" indent="-342900" algn="l" defTabSz="914400" rtl="0" eaLnBrk="1" fontAlgn="base" latinLnBrk="0" hangingPunct="1">
                        <a:lnSpc>
                          <a:spcPct val="100000"/>
                        </a:lnSpc>
                        <a:spcBef>
                          <a:spcPct val="20000"/>
                        </a:spcBef>
                        <a:spcAft>
                          <a:spcPct val="0"/>
                        </a:spcAft>
                        <a:buClrTx/>
                        <a:buSzTx/>
                        <a:buFont typeface="+mj-lt"/>
                        <a:buAutoNum type="arabicPeriod" startAt="2"/>
                        <a:tabLst/>
                        <a:defRPr/>
                      </a:pPr>
                      <a:endParaRPr kumimoji="0" lang="en-US" sz="1600" b="1" i="0" u="none" strike="noStrike" cap="none" normalizeH="0" baseline="0" dirty="0">
                        <a:ln>
                          <a:noFill/>
                        </a:ln>
                        <a:solidFill>
                          <a:schemeClr val="bg1"/>
                        </a:solidFill>
                        <a:effectLst/>
                        <a:latin typeface="Tahoma"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mj-lt"/>
                        <a:buAutoNum type="arabicPeriod" startAt="2"/>
                        <a:tabLst/>
                        <a:defRPr/>
                      </a:pPr>
                      <a:r>
                        <a:rPr kumimoji="0" lang="en-US" sz="1600" b="1" i="0" u="none" strike="noStrike" cap="none" normalizeH="0" baseline="0" dirty="0">
                          <a:ln>
                            <a:noFill/>
                          </a:ln>
                          <a:solidFill>
                            <a:schemeClr val="bg1"/>
                          </a:solidFill>
                          <a:effectLst/>
                          <a:latin typeface="Tahoma" pitchFamily="34" charset="0"/>
                        </a:rPr>
                        <a:t>Loading: charge the right prices for curb access</a:t>
                      </a:r>
                    </a:p>
                    <a:p>
                      <a:pPr marL="342900" marR="0" lvl="0" indent="-342900" algn="l" defTabSz="914400" rtl="0" eaLnBrk="1" fontAlgn="base" latinLnBrk="0" hangingPunct="1">
                        <a:lnSpc>
                          <a:spcPct val="100000"/>
                        </a:lnSpc>
                        <a:spcBef>
                          <a:spcPct val="20000"/>
                        </a:spcBef>
                        <a:spcAft>
                          <a:spcPct val="0"/>
                        </a:spcAft>
                        <a:buClrTx/>
                        <a:buSzTx/>
                        <a:buFont typeface="+mj-lt"/>
                        <a:buAutoNum type="arabicPeriod" startAt="2"/>
                        <a:tabLst/>
                        <a:defRPr/>
                      </a:pPr>
                      <a:r>
                        <a:rPr kumimoji="0" lang="en-US" sz="1600" b="1" i="0" u="none" strike="noStrike" cap="none" normalizeH="0" baseline="0" dirty="0">
                          <a:ln>
                            <a:noFill/>
                          </a:ln>
                          <a:solidFill>
                            <a:schemeClr val="bg1"/>
                          </a:solidFill>
                          <a:effectLst/>
                          <a:latin typeface="Tahoma" pitchFamily="34" charset="0"/>
                        </a:rPr>
                        <a:t>Charge the right prices for driving on streets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F7E527A4-76C1-40F2-89A1-5F99F9DD1EE6}"/>
              </a:ext>
            </a:extLst>
          </p:cNvPr>
          <p:cNvSpPr/>
          <p:nvPr/>
        </p:nvSpPr>
        <p:spPr>
          <a:xfrm>
            <a:off x="7375358" y="6627168"/>
            <a:ext cx="1768642" cy="230832"/>
          </a:xfrm>
          <a:prstGeom prst="rect">
            <a:avLst/>
          </a:prstGeom>
          <a:noFill/>
        </p:spPr>
        <p:txBody>
          <a:bodyPr wrap="square">
            <a:spAutoFit/>
          </a:bodyPr>
          <a:lstStyle/>
          <a:p>
            <a:r>
              <a:rPr lang="en-US" sz="900" dirty="0">
                <a:solidFill>
                  <a:schemeClr val="bg1"/>
                </a:solidFill>
              </a:rPr>
              <a:t>Photo: courtesy of Seaside Institute</a:t>
            </a:r>
          </a:p>
        </p:txBody>
      </p:sp>
    </p:spTree>
    <p:extLst>
      <p:ext uri="{BB962C8B-B14F-4D97-AF65-F5344CB8AC3E}">
        <p14:creationId xmlns:p14="http://schemas.microsoft.com/office/powerpoint/2010/main" val="354244594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n aerial view of a city&#10;&#10;Description automatically generated">
            <a:extLst>
              <a:ext uri="{FF2B5EF4-FFF2-40B4-BE49-F238E27FC236}">
                <a16:creationId xmlns:a16="http://schemas.microsoft.com/office/drawing/2014/main" id="{94E71C26-B0F4-48A6-B1F9-2F7B30CD4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8412"/>
            <a:ext cx="9144000" cy="6094476"/>
          </a:xfrm>
          <a:prstGeom prst="rect">
            <a:avLst/>
          </a:prstGeom>
        </p:spPr>
      </p:pic>
      <p:sp>
        <p:nvSpPr>
          <p:cNvPr id="1292290" name="Rectangle 2"/>
          <p:cNvSpPr>
            <a:spLocks noGrp="1" noChangeArrowheads="1"/>
          </p:cNvSpPr>
          <p:nvPr>
            <p:ph type="title"/>
          </p:nvPr>
        </p:nvSpPr>
        <p:spPr>
          <a:xfrm>
            <a:off x="457200" y="5112"/>
            <a:ext cx="8229600" cy="762000"/>
          </a:xfrm>
        </p:spPr>
        <p:txBody>
          <a:bodyPr/>
          <a:lstStyle/>
          <a:p>
            <a:pPr algn="ctr"/>
            <a:r>
              <a:rPr lang="en-US" dirty="0"/>
              <a:t>Parking &amp; loading reforms to adopt today</a:t>
            </a:r>
          </a:p>
        </p:txBody>
      </p:sp>
      <p:graphicFrame>
        <p:nvGraphicFramePr>
          <p:cNvPr id="1292291" name="Group 3"/>
          <p:cNvGraphicFramePr>
            <a:graphicFrameLocks noGrp="1"/>
          </p:cNvGraphicFramePr>
          <p:nvPr>
            <p:ph type="tbl" idx="4294967295"/>
            <p:extLst>
              <p:ext uri="{D42A27DB-BD31-4B8C-83A1-F6EECF244321}">
                <p14:modId xmlns:p14="http://schemas.microsoft.com/office/powerpoint/2010/main" val="2956644955"/>
              </p:ext>
            </p:extLst>
          </p:nvPr>
        </p:nvGraphicFramePr>
        <p:xfrm>
          <a:off x="381000" y="1059994"/>
          <a:ext cx="8481246" cy="5500011"/>
        </p:xfrm>
        <a:graphic>
          <a:graphicData uri="http://schemas.openxmlformats.org/drawingml/2006/table">
            <a:tbl>
              <a:tblPr/>
              <a:tblGrid>
                <a:gridCol w="4249783">
                  <a:extLst>
                    <a:ext uri="{9D8B030D-6E8A-4147-A177-3AD203B41FA5}">
                      <a16:colId xmlns:a16="http://schemas.microsoft.com/office/drawing/2014/main" val="20001"/>
                    </a:ext>
                  </a:extLst>
                </a:gridCol>
                <a:gridCol w="4231463">
                  <a:extLst>
                    <a:ext uri="{9D8B030D-6E8A-4147-A177-3AD203B41FA5}">
                      <a16:colId xmlns:a16="http://schemas.microsoft.com/office/drawing/2014/main" val="20002"/>
                    </a:ext>
                  </a:extLst>
                </a:gridCol>
              </a:tblGrid>
              <a:tr h="336699">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dirty="0">
                          <a:ln>
                            <a:noFill/>
                          </a:ln>
                          <a:solidFill>
                            <a:schemeClr val="bg1"/>
                          </a:solidFill>
                          <a:effectLst/>
                          <a:latin typeface="Tahoma" pitchFamily="34" charset="0"/>
                        </a:rPr>
                        <a:t>Commercial Blocks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dirty="0">
                          <a:ln>
                            <a:noFill/>
                          </a:ln>
                          <a:solidFill>
                            <a:schemeClr val="bg1"/>
                          </a:solidFill>
                          <a:effectLst/>
                          <a:latin typeface="Tahoma" pitchFamily="34" charset="0"/>
                        </a:rPr>
                        <a:t>Residential Blocks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4577651">
                <a:tc>
                  <a:txBody>
                    <a:bodyPr/>
                    <a:lstStyle/>
                    <a:p>
                      <a:pPr marL="342900" marR="0" lvl="0" indent="-342900" algn="l" defTabSz="914400" rtl="0" eaLnBrk="1" fontAlgn="base" latinLnBrk="0" hangingPunct="1">
                        <a:lnSpc>
                          <a:spcPct val="100000"/>
                        </a:lnSpc>
                        <a:spcBef>
                          <a:spcPct val="20000"/>
                        </a:spcBef>
                        <a:spcAft>
                          <a:spcPct val="0"/>
                        </a:spcAft>
                        <a:buClrTx/>
                        <a:buSzTx/>
                        <a:buFont typeface="+mj-lt"/>
                        <a:buAutoNum type="arabicPeriod"/>
                        <a:tabLst/>
                      </a:pPr>
                      <a:r>
                        <a:rPr kumimoji="0" lang="en-US" sz="1600" b="1" i="0" u="none" strike="noStrike" cap="none" normalizeH="0" baseline="0" dirty="0">
                          <a:ln>
                            <a:noFill/>
                          </a:ln>
                          <a:solidFill>
                            <a:schemeClr val="bg1"/>
                          </a:solidFill>
                          <a:effectLst/>
                          <a:latin typeface="Tahoma" pitchFamily="34" charset="0"/>
                        </a:rPr>
                        <a:t>Charge the right prices for curb parking</a:t>
                      </a:r>
                    </a:p>
                    <a:p>
                      <a:pPr marL="342900" marR="0" lvl="0" indent="-342900" algn="l" defTabSz="914400" rtl="0" eaLnBrk="1" fontAlgn="base" latinLnBrk="0" hangingPunct="1">
                        <a:lnSpc>
                          <a:spcPct val="100000"/>
                        </a:lnSpc>
                        <a:spcBef>
                          <a:spcPct val="20000"/>
                        </a:spcBef>
                        <a:spcAft>
                          <a:spcPct val="0"/>
                        </a:spcAft>
                        <a:buClrTx/>
                        <a:buSzTx/>
                        <a:buFont typeface="+mj-lt"/>
                        <a:buAutoNum type="arabicPeriod"/>
                        <a:tabLst/>
                      </a:pPr>
                      <a:endParaRPr kumimoji="0" lang="en-US" sz="1600" b="1" i="0" u="none" strike="noStrike" cap="none" normalizeH="0" baseline="0" dirty="0">
                        <a:ln>
                          <a:noFill/>
                        </a:ln>
                        <a:solidFill>
                          <a:schemeClr val="bg1"/>
                        </a:solidFill>
                        <a:effectLst/>
                        <a:latin typeface="Tahoma"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mj-lt"/>
                        <a:buAutoNum type="arabicPeriod"/>
                        <a:tabLst/>
                      </a:pPr>
                      <a:r>
                        <a:rPr kumimoji="0" lang="en-US" sz="1600" b="1" i="0" u="none" strike="noStrike" cap="none" normalizeH="0" baseline="0" dirty="0">
                          <a:ln>
                            <a:noFill/>
                          </a:ln>
                          <a:solidFill>
                            <a:schemeClr val="bg1"/>
                          </a:solidFill>
                          <a:effectLst/>
                          <a:latin typeface="Tahoma" pitchFamily="34" charset="0"/>
                        </a:rPr>
                        <a:t>Return the parking revenue to the blocks where it is generated, to pay for public services</a:t>
                      </a:r>
                    </a:p>
                    <a:p>
                      <a:pPr marL="342900" marR="0" lvl="0" indent="-342900" algn="l" defTabSz="914400" rtl="0" eaLnBrk="1" fontAlgn="base" latinLnBrk="0" hangingPunct="1">
                        <a:lnSpc>
                          <a:spcPct val="100000"/>
                        </a:lnSpc>
                        <a:spcBef>
                          <a:spcPct val="20000"/>
                        </a:spcBef>
                        <a:spcAft>
                          <a:spcPct val="0"/>
                        </a:spcAft>
                        <a:buClrTx/>
                        <a:buSzTx/>
                        <a:buFont typeface="+mj-lt"/>
                        <a:buAutoNum type="arabicPeriod"/>
                        <a:tabLst/>
                      </a:pPr>
                      <a:endParaRPr kumimoji="0" lang="en-US" sz="1600" b="1" i="0" u="none" strike="noStrike" cap="none" normalizeH="0" baseline="0" dirty="0">
                        <a:ln>
                          <a:noFill/>
                        </a:ln>
                        <a:solidFill>
                          <a:schemeClr val="bg1"/>
                        </a:solidFill>
                        <a:effectLst/>
                        <a:latin typeface="Tahoma"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mj-lt"/>
                        <a:buAutoNum type="arabicPeriod"/>
                        <a:tabLst/>
                      </a:pPr>
                      <a:r>
                        <a:rPr kumimoji="0" lang="en-US" sz="1600" b="1" i="0" u="none" strike="noStrike" cap="none" normalizeH="0" baseline="0" dirty="0">
                          <a:ln>
                            <a:noFill/>
                          </a:ln>
                          <a:solidFill>
                            <a:schemeClr val="bg1"/>
                          </a:solidFill>
                          <a:effectLst/>
                          <a:latin typeface="Tahoma" pitchFamily="34" charset="0"/>
                        </a:rPr>
                        <a:t>Remove minimum parking regulations</a:t>
                      </a:r>
                    </a:p>
                    <a:p>
                      <a:pPr marL="342900" marR="0" lvl="0" indent="-342900" algn="l" defTabSz="914400" rtl="0" eaLnBrk="1" fontAlgn="base" latinLnBrk="0" hangingPunct="1">
                        <a:lnSpc>
                          <a:spcPct val="100000"/>
                        </a:lnSpc>
                        <a:spcBef>
                          <a:spcPct val="20000"/>
                        </a:spcBef>
                        <a:spcAft>
                          <a:spcPct val="0"/>
                        </a:spcAft>
                        <a:buClrTx/>
                        <a:buSzTx/>
                        <a:buFont typeface="+mj-lt"/>
                        <a:buAutoNum type="arabicPeriod"/>
                        <a:tabLst/>
                      </a:pPr>
                      <a:endParaRPr kumimoji="0" lang="en-US" sz="1600" b="1" i="0" u="none" strike="noStrike" cap="none" normalizeH="0" baseline="0" dirty="0">
                        <a:ln>
                          <a:noFill/>
                        </a:ln>
                        <a:solidFill>
                          <a:schemeClr val="bg1"/>
                        </a:solidFill>
                        <a:effectLst/>
                        <a:latin typeface="Tahoma"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mj-lt"/>
                        <a:buAutoNum type="arabicPeriod"/>
                        <a:tabLst/>
                      </a:pPr>
                      <a:r>
                        <a:rPr kumimoji="0" lang="en-US" sz="1600" b="1" i="0" u="none" strike="noStrike" cap="none" normalizeH="0" baseline="0" dirty="0">
                          <a:ln>
                            <a:noFill/>
                          </a:ln>
                          <a:solidFill>
                            <a:schemeClr val="bg1"/>
                          </a:solidFill>
                          <a:effectLst/>
                          <a:latin typeface="Tahoma" pitchFamily="34" charset="0"/>
                        </a:rPr>
                        <a:t>Loading: charge the right prices for curb access</a:t>
                      </a:r>
                    </a:p>
                    <a:p>
                      <a:pPr marL="342900" marR="0" lvl="0" indent="-342900" algn="l" defTabSz="914400" rtl="0" eaLnBrk="1" fontAlgn="base" latinLnBrk="0" hangingPunct="1">
                        <a:lnSpc>
                          <a:spcPct val="100000"/>
                        </a:lnSpc>
                        <a:spcBef>
                          <a:spcPct val="20000"/>
                        </a:spcBef>
                        <a:spcAft>
                          <a:spcPct val="0"/>
                        </a:spcAft>
                        <a:buClrTx/>
                        <a:buSzTx/>
                        <a:buFont typeface="+mj-lt"/>
                        <a:buAutoNum type="arabicPeriod"/>
                        <a:tabLst/>
                      </a:pPr>
                      <a:endParaRPr kumimoji="0" lang="en-US" sz="1600" b="1" i="0" u="none" strike="noStrike" cap="none" normalizeH="0" baseline="0" dirty="0">
                        <a:ln>
                          <a:noFill/>
                        </a:ln>
                        <a:solidFill>
                          <a:schemeClr val="bg1"/>
                        </a:solidFill>
                        <a:effectLst/>
                        <a:latin typeface="Tahoma"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mj-lt"/>
                        <a:buAutoNum type="arabicPeriod"/>
                        <a:tabLst/>
                      </a:pPr>
                      <a:r>
                        <a:rPr kumimoji="0" lang="en-US" sz="1600" b="1" i="0" u="none" strike="noStrike" cap="none" normalizeH="0" baseline="0" dirty="0">
                          <a:ln>
                            <a:noFill/>
                          </a:ln>
                          <a:solidFill>
                            <a:schemeClr val="bg1"/>
                          </a:solidFill>
                          <a:effectLst/>
                          <a:latin typeface="Tahoma" pitchFamily="34" charset="0"/>
                        </a:rPr>
                        <a:t>Charge the right prices for driving on streets</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600" b="0" i="0" u="none" strike="noStrike" cap="none" normalizeH="0" baseline="0" dirty="0">
                        <a:ln>
                          <a:noFill/>
                        </a:ln>
                        <a:solidFill>
                          <a:schemeClr val="bg1"/>
                        </a:solidFill>
                        <a:effectLst/>
                        <a:latin typeface="Tahom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 typeface="+mj-lt"/>
                        <a:buAutoNum type="arabicPeriod"/>
                        <a:tabLst/>
                      </a:pPr>
                      <a:r>
                        <a:rPr kumimoji="0" lang="en-US" sz="1600" b="1" i="0" u="none" strike="noStrike" cap="none" normalizeH="0" baseline="0" dirty="0">
                          <a:ln>
                            <a:noFill/>
                          </a:ln>
                          <a:solidFill>
                            <a:schemeClr val="bg1"/>
                          </a:solidFill>
                          <a:effectLst/>
                          <a:latin typeface="Tahoma" pitchFamily="34" charset="0"/>
                        </a:rPr>
                        <a:t>Charge the right prices for curb parking</a:t>
                      </a:r>
                    </a:p>
                    <a:p>
                      <a:pPr marL="285750" marR="0" lvl="0" indent="-285750" algn="l" defTabSz="914400" rtl="0" eaLnBrk="1" fontAlgn="base" latinLnBrk="0" hangingPunct="1">
                        <a:lnSpc>
                          <a:spcPct val="100000"/>
                        </a:lnSpc>
                        <a:spcBef>
                          <a:spcPct val="20000"/>
                        </a:spcBef>
                        <a:spcAft>
                          <a:spcPct val="0"/>
                        </a:spcAft>
                        <a:buClrTx/>
                        <a:buSzTx/>
                        <a:buFont typeface="Wingdings" panose="05000000000000000000" pitchFamily="2" charset="2"/>
                        <a:buChar char="§"/>
                        <a:tabLst/>
                      </a:pPr>
                      <a:r>
                        <a:rPr kumimoji="0" lang="en-US" sz="1600" b="0" i="1" u="sng" strike="noStrike" cap="none" normalizeH="0" baseline="0" dirty="0">
                          <a:ln>
                            <a:noFill/>
                          </a:ln>
                          <a:solidFill>
                            <a:schemeClr val="bg1"/>
                          </a:solidFill>
                          <a:effectLst/>
                          <a:latin typeface="Tahoma" pitchFamily="34" charset="0"/>
                        </a:rPr>
                        <a:t>Existing residents:</a:t>
                      </a:r>
                      <a:r>
                        <a:rPr kumimoji="0" lang="en-US" sz="1600" b="0" i="0" u="none" strike="noStrike" cap="none" normalizeH="0" baseline="0" dirty="0">
                          <a:ln>
                            <a:noFill/>
                          </a:ln>
                          <a:solidFill>
                            <a:schemeClr val="bg1"/>
                          </a:solidFill>
                          <a:effectLst/>
                          <a:latin typeface="Tahoma" pitchFamily="34" charset="0"/>
                        </a:rPr>
                        <a:t> Grandfather in w/ free or cheap permits</a:t>
                      </a:r>
                      <a:endParaRPr kumimoji="0" lang="en-US" sz="1600" b="0" i="1" u="none" strike="noStrike" cap="none" normalizeH="0" baseline="0" dirty="0">
                        <a:ln>
                          <a:noFill/>
                        </a:ln>
                        <a:solidFill>
                          <a:schemeClr val="bg1"/>
                        </a:solidFill>
                        <a:effectLst/>
                        <a:latin typeface="Tahoma" pitchFamily="34" charset="0"/>
                      </a:endParaRPr>
                    </a:p>
                    <a:p>
                      <a:pPr marL="285750" marR="0" lvl="0" indent="-285750" algn="l" defTabSz="914400" rtl="0" eaLnBrk="1" fontAlgn="base" latinLnBrk="0" hangingPunct="1">
                        <a:lnSpc>
                          <a:spcPct val="100000"/>
                        </a:lnSpc>
                        <a:spcBef>
                          <a:spcPct val="20000"/>
                        </a:spcBef>
                        <a:spcAft>
                          <a:spcPct val="0"/>
                        </a:spcAft>
                        <a:buClrTx/>
                        <a:buSzTx/>
                        <a:buFont typeface="Wingdings" panose="05000000000000000000" pitchFamily="2" charset="2"/>
                        <a:buChar char="§"/>
                        <a:tabLst/>
                        <a:defRPr/>
                      </a:pPr>
                      <a:r>
                        <a:rPr kumimoji="0" lang="en-US" sz="1600" b="0" i="1" u="sng" strike="noStrike" cap="none" normalizeH="0" baseline="0" dirty="0">
                          <a:ln>
                            <a:noFill/>
                          </a:ln>
                          <a:solidFill>
                            <a:schemeClr val="bg1"/>
                          </a:solidFill>
                          <a:effectLst/>
                          <a:latin typeface="Tahoma" pitchFamily="34" charset="0"/>
                        </a:rPr>
                        <a:t>Future residents:</a:t>
                      </a:r>
                      <a:r>
                        <a:rPr kumimoji="0" lang="en-US" sz="1600" b="0" i="1" u="none" strike="noStrike" cap="none" normalizeH="0" baseline="0" dirty="0">
                          <a:ln>
                            <a:noFill/>
                          </a:ln>
                          <a:solidFill>
                            <a:schemeClr val="bg1"/>
                          </a:solidFill>
                          <a:effectLst/>
                          <a:latin typeface="Tahoma" pitchFamily="34" charset="0"/>
                        </a:rPr>
                        <a:t> </a:t>
                      </a:r>
                      <a:r>
                        <a:rPr kumimoji="0" lang="en-US" sz="1600" b="0" i="0" u="none" strike="noStrike" cap="none" normalizeH="0" baseline="0" dirty="0">
                          <a:ln>
                            <a:noFill/>
                          </a:ln>
                          <a:solidFill>
                            <a:schemeClr val="bg1"/>
                          </a:solidFill>
                          <a:effectLst/>
                          <a:latin typeface="Tahoma" pitchFamily="34" charset="0"/>
                        </a:rPr>
                        <a:t>Limit # of permits to # of curb spaces. Charge the right prices for curb parking</a:t>
                      </a:r>
                    </a:p>
                    <a:p>
                      <a:pPr marL="285750" marR="0" lvl="0" indent="-285750" algn="l" defTabSz="914400" rtl="0" eaLnBrk="1" fontAlgn="base" latinLnBrk="0" hangingPunct="1">
                        <a:lnSpc>
                          <a:spcPct val="100000"/>
                        </a:lnSpc>
                        <a:spcBef>
                          <a:spcPct val="20000"/>
                        </a:spcBef>
                        <a:spcAft>
                          <a:spcPct val="0"/>
                        </a:spcAft>
                        <a:buClrTx/>
                        <a:buSzTx/>
                        <a:buFont typeface="Wingdings" panose="05000000000000000000" pitchFamily="2" charset="2"/>
                        <a:buChar char="§"/>
                        <a:tabLst/>
                        <a:defRPr/>
                      </a:pPr>
                      <a:r>
                        <a:rPr kumimoji="0" lang="en-US" sz="1600" b="0" i="1" u="sng" strike="noStrike" cap="none" normalizeH="0" baseline="0" dirty="0">
                          <a:ln>
                            <a:noFill/>
                          </a:ln>
                          <a:solidFill>
                            <a:schemeClr val="bg1"/>
                          </a:solidFill>
                          <a:effectLst/>
                          <a:latin typeface="Tahoma" pitchFamily="34" charset="0"/>
                        </a:rPr>
                        <a:t>Non-residents:</a:t>
                      </a:r>
                      <a:r>
                        <a:rPr kumimoji="0" lang="en-US" sz="1600" b="0" i="0" u="none" strike="noStrike" cap="none" normalizeH="0" baseline="0" dirty="0">
                          <a:ln>
                            <a:noFill/>
                          </a:ln>
                          <a:solidFill>
                            <a:schemeClr val="bg1"/>
                          </a:solidFill>
                          <a:effectLst/>
                          <a:latin typeface="Tahoma" pitchFamily="34" charset="0"/>
                        </a:rPr>
                        <a:t> Charge the right prices.</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1600" b="0" i="0" u="none" strike="noStrike" cap="none" normalizeH="0" baseline="0" dirty="0">
                        <a:ln>
                          <a:noFill/>
                        </a:ln>
                        <a:solidFill>
                          <a:schemeClr val="bg1"/>
                        </a:solidFill>
                        <a:effectLst/>
                        <a:latin typeface="Tahoma"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mj-lt"/>
                        <a:buAutoNum type="arabicPeriod" startAt="2"/>
                        <a:tabLst/>
                        <a:defRPr/>
                      </a:pPr>
                      <a:r>
                        <a:rPr kumimoji="0" lang="en-US" sz="1600" b="1" i="0" u="none" strike="noStrike" cap="none" normalizeH="0" baseline="0" dirty="0">
                          <a:ln>
                            <a:noFill/>
                          </a:ln>
                          <a:solidFill>
                            <a:schemeClr val="bg1"/>
                          </a:solidFill>
                          <a:effectLst/>
                          <a:latin typeface="Tahoma" pitchFamily="34" charset="0"/>
                        </a:rPr>
                        <a:t>Return the parking revenue to the neighborhood to pay for public services</a:t>
                      </a:r>
                    </a:p>
                    <a:p>
                      <a:pPr marL="342900" marR="0" lvl="0" indent="-342900" algn="l" defTabSz="914400" rtl="0" eaLnBrk="1" fontAlgn="base" latinLnBrk="0" hangingPunct="1">
                        <a:lnSpc>
                          <a:spcPct val="100000"/>
                        </a:lnSpc>
                        <a:spcBef>
                          <a:spcPct val="20000"/>
                        </a:spcBef>
                        <a:spcAft>
                          <a:spcPct val="0"/>
                        </a:spcAft>
                        <a:buClrTx/>
                        <a:buSzTx/>
                        <a:buFont typeface="+mj-lt"/>
                        <a:buAutoNum type="arabicPeriod" startAt="2"/>
                        <a:tabLst/>
                        <a:defRPr/>
                      </a:pPr>
                      <a:r>
                        <a:rPr kumimoji="0" lang="en-US" sz="1600" b="1" i="0" u="none" strike="noStrike" cap="none" normalizeH="0" baseline="0" dirty="0">
                          <a:ln>
                            <a:noFill/>
                          </a:ln>
                          <a:solidFill>
                            <a:schemeClr val="bg1"/>
                          </a:solidFill>
                          <a:effectLst/>
                          <a:latin typeface="Tahoma" pitchFamily="34" charset="0"/>
                        </a:rPr>
                        <a:t>Remove minimum parking Regulations</a:t>
                      </a:r>
                    </a:p>
                    <a:p>
                      <a:pPr marL="342900" marR="0" lvl="0" indent="-342900" algn="l" defTabSz="914400" rtl="0" eaLnBrk="1" fontAlgn="base" latinLnBrk="0" hangingPunct="1">
                        <a:lnSpc>
                          <a:spcPct val="100000"/>
                        </a:lnSpc>
                        <a:spcBef>
                          <a:spcPct val="20000"/>
                        </a:spcBef>
                        <a:spcAft>
                          <a:spcPct val="0"/>
                        </a:spcAft>
                        <a:buClrTx/>
                        <a:buSzTx/>
                        <a:buFont typeface="+mj-lt"/>
                        <a:buAutoNum type="arabicPeriod" startAt="2"/>
                        <a:tabLst/>
                        <a:defRPr/>
                      </a:pPr>
                      <a:endParaRPr kumimoji="0" lang="en-US" sz="1600" b="1" i="0" u="none" strike="noStrike" cap="none" normalizeH="0" baseline="0" dirty="0">
                        <a:ln>
                          <a:noFill/>
                        </a:ln>
                        <a:solidFill>
                          <a:schemeClr val="bg1"/>
                        </a:solidFill>
                        <a:effectLst/>
                        <a:latin typeface="Tahoma"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mj-lt"/>
                        <a:buAutoNum type="arabicPeriod" startAt="2"/>
                        <a:tabLst/>
                        <a:defRPr/>
                      </a:pPr>
                      <a:r>
                        <a:rPr kumimoji="0" lang="en-US" sz="1600" b="1" i="0" u="none" strike="noStrike" cap="none" normalizeH="0" baseline="0" dirty="0">
                          <a:ln>
                            <a:noFill/>
                          </a:ln>
                          <a:solidFill>
                            <a:schemeClr val="bg1"/>
                          </a:solidFill>
                          <a:effectLst/>
                          <a:latin typeface="Tahoma" pitchFamily="34" charset="0"/>
                        </a:rPr>
                        <a:t>Loading: charge the right prices for curb access</a:t>
                      </a:r>
                    </a:p>
                    <a:p>
                      <a:pPr marL="342900" marR="0" lvl="0" indent="-342900" algn="l" defTabSz="914400" rtl="0" eaLnBrk="1" fontAlgn="base" latinLnBrk="0" hangingPunct="1">
                        <a:lnSpc>
                          <a:spcPct val="100000"/>
                        </a:lnSpc>
                        <a:spcBef>
                          <a:spcPct val="20000"/>
                        </a:spcBef>
                        <a:spcAft>
                          <a:spcPct val="0"/>
                        </a:spcAft>
                        <a:buClrTx/>
                        <a:buSzTx/>
                        <a:buFont typeface="+mj-lt"/>
                        <a:buAutoNum type="arabicPeriod" startAt="2"/>
                        <a:tabLst/>
                        <a:defRPr/>
                      </a:pPr>
                      <a:r>
                        <a:rPr kumimoji="0" lang="en-US" sz="1600" b="1" i="0" u="none" strike="noStrike" cap="none" normalizeH="0" baseline="0" dirty="0">
                          <a:ln>
                            <a:noFill/>
                          </a:ln>
                          <a:solidFill>
                            <a:schemeClr val="bg1"/>
                          </a:solidFill>
                          <a:effectLst/>
                          <a:latin typeface="Tahoma" pitchFamily="34" charset="0"/>
                        </a:rPr>
                        <a:t>Charge the right prices for driving on streets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bl>
          </a:graphicData>
        </a:graphic>
      </p:graphicFrame>
      <p:sp>
        <p:nvSpPr>
          <p:cNvPr id="5" name="Rectangle 4">
            <a:extLst>
              <a:ext uri="{FF2B5EF4-FFF2-40B4-BE49-F238E27FC236}">
                <a16:creationId xmlns:a16="http://schemas.microsoft.com/office/drawing/2014/main" id="{40730A62-BDDA-4EE8-ABD5-A4DA2C6CF4B3}"/>
              </a:ext>
            </a:extLst>
          </p:cNvPr>
          <p:cNvSpPr/>
          <p:nvPr/>
        </p:nvSpPr>
        <p:spPr>
          <a:xfrm>
            <a:off x="7375358" y="6627168"/>
            <a:ext cx="1768642" cy="230832"/>
          </a:xfrm>
          <a:prstGeom prst="rect">
            <a:avLst/>
          </a:prstGeom>
          <a:noFill/>
        </p:spPr>
        <p:txBody>
          <a:bodyPr wrap="square">
            <a:spAutoFit/>
          </a:bodyPr>
          <a:lstStyle/>
          <a:p>
            <a:r>
              <a:rPr lang="en-US" sz="900" dirty="0">
                <a:solidFill>
                  <a:schemeClr val="bg1"/>
                </a:solidFill>
              </a:rPr>
              <a:t>Photo: courtesy of Seaside Institute</a:t>
            </a:r>
          </a:p>
        </p:txBody>
      </p:sp>
    </p:spTree>
    <p:extLst>
      <p:ext uri="{BB962C8B-B14F-4D97-AF65-F5344CB8AC3E}">
        <p14:creationId xmlns:p14="http://schemas.microsoft.com/office/powerpoint/2010/main" val="339727377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105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8044C2-00FB-4F65-B320-3A4FE19F4E4B}"/>
              </a:ext>
            </a:extLst>
          </p:cNvPr>
          <p:cNvPicPr>
            <a:picLocks noChangeAspect="1"/>
          </p:cNvPicPr>
          <p:nvPr/>
        </p:nvPicPr>
        <p:blipFill>
          <a:blip r:embed="rId2"/>
          <a:stretch>
            <a:fillRect/>
          </a:stretch>
        </p:blipFill>
        <p:spPr>
          <a:xfrm>
            <a:off x="0" y="990585"/>
            <a:ext cx="9144000" cy="4544328"/>
          </a:xfrm>
          <a:prstGeom prst="rect">
            <a:avLst/>
          </a:prstGeom>
        </p:spPr>
      </p:pic>
      <p:sp>
        <p:nvSpPr>
          <p:cNvPr id="10" name="Title 9">
            <a:extLst>
              <a:ext uri="{FF2B5EF4-FFF2-40B4-BE49-F238E27FC236}">
                <a16:creationId xmlns:a16="http://schemas.microsoft.com/office/drawing/2014/main" id="{C489BFE9-9F8D-4BF0-B0DD-572B1B59BDFB}"/>
              </a:ext>
            </a:extLst>
          </p:cNvPr>
          <p:cNvSpPr>
            <a:spLocks noGrp="1"/>
          </p:cNvSpPr>
          <p:nvPr>
            <p:ph type="title"/>
          </p:nvPr>
        </p:nvSpPr>
        <p:spPr/>
        <p:txBody>
          <a:bodyPr>
            <a:normAutofit fontScale="90000"/>
          </a:bodyPr>
          <a:lstStyle/>
          <a:p>
            <a:r>
              <a:rPr lang="en-US" dirty="0"/>
              <a:t>San Francisco, 2010 – 2016: Uber &amp; Lyft caused 2/3 of the 62% rise in vehicle hours of delay over those 6 years</a:t>
            </a:r>
          </a:p>
        </p:txBody>
      </p:sp>
      <p:sp>
        <p:nvSpPr>
          <p:cNvPr id="14" name="TextBox 13">
            <a:extLst>
              <a:ext uri="{FF2B5EF4-FFF2-40B4-BE49-F238E27FC236}">
                <a16:creationId xmlns:a16="http://schemas.microsoft.com/office/drawing/2014/main" id="{B147110F-545F-4569-8594-88A17EDFF3B4}"/>
              </a:ext>
            </a:extLst>
          </p:cNvPr>
          <p:cNvSpPr txBox="1"/>
          <p:nvPr/>
        </p:nvSpPr>
        <p:spPr>
          <a:xfrm>
            <a:off x="457199" y="6254623"/>
            <a:ext cx="8298874" cy="523220"/>
          </a:xfrm>
          <a:prstGeom prst="rect">
            <a:avLst/>
          </a:prstGeom>
          <a:noFill/>
        </p:spPr>
        <p:txBody>
          <a:bodyPr wrap="square" rtlCol="0">
            <a:spAutoFit/>
          </a:bodyPr>
          <a:lstStyle/>
          <a:p>
            <a:r>
              <a:rPr lang="en-US" sz="1400" dirty="0">
                <a:solidFill>
                  <a:schemeClr val="bg1"/>
                </a:solidFill>
              </a:rPr>
              <a:t>Source: SFCTA &amp; University of Kentucky.</a:t>
            </a:r>
          </a:p>
          <a:p>
            <a:r>
              <a:rPr lang="en-US" sz="1400" dirty="0">
                <a:solidFill>
                  <a:schemeClr val="bg1"/>
                </a:solidFill>
                <a:hlinkClick r:id="rId3">
                  <a:extLst>
                    <a:ext uri="{A12FA001-AC4F-418D-AE19-62706E023703}">
                      <ahyp:hlinkClr xmlns:ahyp="http://schemas.microsoft.com/office/drawing/2018/hyperlinkcolor" val="tx"/>
                    </a:ext>
                  </a:extLst>
                </a:hlinkClick>
              </a:rPr>
              <a:t>https://archive.sfcta.org/sites/default/files/content/Planning/TNCs/TNCs_Congestion_Report_181015_Final.pdf</a:t>
            </a:r>
            <a:endParaRPr lang="en-US" sz="1400" dirty="0">
              <a:solidFill>
                <a:schemeClr val="bg1"/>
              </a:solidFill>
            </a:endParaRPr>
          </a:p>
        </p:txBody>
      </p:sp>
      <p:sp>
        <p:nvSpPr>
          <p:cNvPr id="5" name="Content Placeholder 4">
            <a:extLst>
              <a:ext uri="{FF2B5EF4-FFF2-40B4-BE49-F238E27FC236}">
                <a16:creationId xmlns:a16="http://schemas.microsoft.com/office/drawing/2014/main" id="{93E922E2-50AE-4AFD-9F8A-DC6BA0C1209E}"/>
              </a:ext>
            </a:extLst>
          </p:cNvPr>
          <p:cNvSpPr>
            <a:spLocks noGrp="1"/>
          </p:cNvSpPr>
          <p:nvPr>
            <p:ph idx="1"/>
          </p:nvPr>
        </p:nvSpPr>
        <p:spPr>
          <a:xfrm>
            <a:off x="457200" y="4941455"/>
            <a:ext cx="8391236" cy="1330028"/>
          </a:xfrm>
          <a:solidFill>
            <a:schemeClr val="accent2"/>
          </a:solidFill>
        </p:spPr>
        <p:txBody>
          <a:bodyPr>
            <a:normAutofit/>
          </a:bodyPr>
          <a:lstStyle/>
          <a:p>
            <a:pPr marL="0" indent="0">
              <a:buNone/>
            </a:pPr>
            <a:r>
              <a:rPr lang="en-US" dirty="0"/>
              <a:t>Traffic modeling that excluded Lyft &amp; Uber show hours of delay would have only increased 22% in their absence</a:t>
            </a:r>
          </a:p>
          <a:p>
            <a:pPr marL="0" indent="0">
              <a:buNone/>
            </a:pPr>
            <a:r>
              <a:rPr lang="en-US" dirty="0"/>
              <a:t>43-61% of ride-hail trips substitute for transit, walk, bike or no trip</a:t>
            </a:r>
          </a:p>
        </p:txBody>
      </p:sp>
    </p:spTree>
    <p:extLst>
      <p:ext uri="{BB962C8B-B14F-4D97-AF65-F5344CB8AC3E}">
        <p14:creationId xmlns:p14="http://schemas.microsoft.com/office/powerpoint/2010/main" val="3539765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3F49C3-D78D-4E45-A30F-6F3F7885C788}"/>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4815A99F-BB7F-40BF-A066-AC130593DF64}"/>
              </a:ext>
            </a:extLst>
          </p:cNvPr>
          <p:cNvSpPr>
            <a:spLocks noGrp="1"/>
          </p:cNvSpPr>
          <p:nvPr>
            <p:ph type="title"/>
          </p:nvPr>
        </p:nvSpPr>
        <p:spPr>
          <a:xfrm>
            <a:off x="457200" y="5956300"/>
            <a:ext cx="8229600" cy="920750"/>
          </a:xfrm>
        </p:spPr>
        <p:txBody>
          <a:bodyPr>
            <a:normAutofit fontScale="90000"/>
          </a:bodyPr>
          <a:lstStyle/>
          <a:p>
            <a:pPr lvl="0">
              <a:spcBef>
                <a:spcPts val="0"/>
              </a:spcBef>
            </a:pPr>
            <a:r>
              <a:rPr lang="en-US" sz="3100" dirty="0"/>
              <a:t>Ridehailing is cutting parking demand &amp; revenues</a:t>
            </a:r>
            <a:br>
              <a:rPr lang="en-US" sz="1600" dirty="0"/>
            </a:br>
            <a:br>
              <a:rPr lang="en-US" sz="800" dirty="0"/>
            </a:br>
            <a:r>
              <a:rPr lang="en-US" sz="1400" b="0" dirty="0">
                <a:solidFill>
                  <a:prstClr val="white"/>
                </a:solidFill>
                <a:latin typeface="Tw Cen MT" panose="020B0602020104020603"/>
                <a:ea typeface="+mn-ea"/>
                <a:cs typeface="+mn-cs"/>
              </a:rPr>
              <a:t>Source: City and County of San Francisco Office of the Controller, Budget Status Reports</a:t>
            </a:r>
            <a:endParaRPr lang="en-US" dirty="0"/>
          </a:p>
        </p:txBody>
      </p:sp>
      <p:graphicFrame>
        <p:nvGraphicFramePr>
          <p:cNvPr id="5" name="Content Placeholder 4">
            <a:extLst>
              <a:ext uri="{FF2B5EF4-FFF2-40B4-BE49-F238E27FC236}">
                <a16:creationId xmlns:a16="http://schemas.microsoft.com/office/drawing/2014/main" id="{8FFD5C87-0FE9-4EBE-B8AD-D59A858A5905}"/>
              </a:ext>
            </a:extLst>
          </p:cNvPr>
          <p:cNvGraphicFramePr>
            <a:graphicFrameLocks noGrp="1"/>
          </p:cNvGraphicFramePr>
          <p:nvPr>
            <p:ph idx="1"/>
            <p:extLst>
              <p:ext uri="{D42A27DB-BD31-4B8C-83A1-F6EECF244321}">
                <p14:modId xmlns:p14="http://schemas.microsoft.com/office/powerpoint/2010/main" val="1473076337"/>
              </p:ext>
            </p:extLst>
          </p:nvPr>
        </p:nvGraphicFramePr>
        <p:xfrm>
          <a:off x="4127500" y="222250"/>
          <a:ext cx="4673600" cy="2225040"/>
        </p:xfrm>
        <a:graphic>
          <a:graphicData uri="http://schemas.openxmlformats.org/drawingml/2006/table">
            <a:tbl>
              <a:tblPr firstRow="1" bandRow="1">
                <a:tableStyleId>{5C22544A-7EE6-4342-B048-85BDC9FD1C3A}</a:tableStyleId>
              </a:tblPr>
              <a:tblGrid>
                <a:gridCol w="3266982">
                  <a:extLst>
                    <a:ext uri="{9D8B030D-6E8A-4147-A177-3AD203B41FA5}">
                      <a16:colId xmlns:a16="http://schemas.microsoft.com/office/drawing/2014/main" val="3411213604"/>
                    </a:ext>
                  </a:extLst>
                </a:gridCol>
                <a:gridCol w="1406618">
                  <a:extLst>
                    <a:ext uri="{9D8B030D-6E8A-4147-A177-3AD203B41FA5}">
                      <a16:colId xmlns:a16="http://schemas.microsoft.com/office/drawing/2014/main" val="3340155999"/>
                    </a:ext>
                  </a:extLst>
                </a:gridCol>
              </a:tblGrid>
              <a:tr h="370840">
                <a:tc gridSpan="2">
                  <a:txBody>
                    <a:bodyPr/>
                    <a:lstStyle/>
                    <a:p>
                      <a:r>
                        <a:rPr lang="en-US" dirty="0"/>
                        <a:t>San Francisco Parking Tax Revenue ($ Millions)</a:t>
                      </a:r>
                    </a:p>
                  </a:txBody>
                  <a:tcPr/>
                </a:tc>
                <a:tc hMerge="1">
                  <a:txBody>
                    <a:bodyPr/>
                    <a:lstStyle/>
                    <a:p>
                      <a:endParaRPr lang="en-US" dirty="0"/>
                    </a:p>
                  </a:txBody>
                  <a:tcPr/>
                </a:tc>
                <a:extLst>
                  <a:ext uri="{0D108BD9-81ED-4DB2-BD59-A6C34878D82A}">
                    <a16:rowId xmlns:a16="http://schemas.microsoft.com/office/drawing/2014/main" val="2702357934"/>
                  </a:ext>
                </a:extLst>
              </a:tr>
              <a:tr h="370840">
                <a:tc>
                  <a:txBody>
                    <a:bodyPr/>
                    <a:lstStyle/>
                    <a:p>
                      <a:pPr algn="ctr"/>
                      <a:r>
                        <a:rPr lang="en-US" b="1" dirty="0"/>
                        <a:t>Fiscal Year</a:t>
                      </a:r>
                    </a:p>
                  </a:txBody>
                  <a:tcPr anchor="ctr"/>
                </a:tc>
                <a:tc>
                  <a:txBody>
                    <a:bodyPr/>
                    <a:lstStyle/>
                    <a:p>
                      <a:pPr algn="ctr"/>
                      <a:r>
                        <a:rPr lang="en-US" b="1" dirty="0"/>
                        <a:t>Revenues</a:t>
                      </a:r>
                    </a:p>
                  </a:txBody>
                  <a:tcPr anchor="ctr"/>
                </a:tc>
                <a:extLst>
                  <a:ext uri="{0D108BD9-81ED-4DB2-BD59-A6C34878D82A}">
                    <a16:rowId xmlns:a16="http://schemas.microsoft.com/office/drawing/2014/main" val="3752471984"/>
                  </a:ext>
                </a:extLst>
              </a:tr>
              <a:tr h="370840">
                <a:tc>
                  <a:txBody>
                    <a:bodyPr/>
                    <a:lstStyle/>
                    <a:p>
                      <a:r>
                        <a:rPr lang="en-US" dirty="0"/>
                        <a:t>FY 2014-15</a:t>
                      </a:r>
                    </a:p>
                  </a:txBody>
                  <a:tcPr/>
                </a:tc>
                <a:tc>
                  <a:txBody>
                    <a:bodyPr/>
                    <a:lstStyle/>
                    <a:p>
                      <a:pPr algn="r"/>
                      <a:r>
                        <a:rPr lang="en-US" dirty="0"/>
                        <a:t>$87.2</a:t>
                      </a:r>
                    </a:p>
                  </a:txBody>
                  <a:tcPr/>
                </a:tc>
                <a:extLst>
                  <a:ext uri="{0D108BD9-81ED-4DB2-BD59-A6C34878D82A}">
                    <a16:rowId xmlns:a16="http://schemas.microsoft.com/office/drawing/2014/main" val="2527770138"/>
                  </a:ext>
                </a:extLst>
              </a:tr>
              <a:tr h="370840">
                <a:tc>
                  <a:txBody>
                    <a:bodyPr/>
                    <a:lstStyle/>
                    <a:p>
                      <a:r>
                        <a:rPr lang="en-US" dirty="0"/>
                        <a:t>FY 2015-16</a:t>
                      </a:r>
                    </a:p>
                  </a:txBody>
                  <a:tcPr/>
                </a:tc>
                <a:tc>
                  <a:txBody>
                    <a:bodyPr/>
                    <a:lstStyle/>
                    <a:p>
                      <a:pPr algn="r"/>
                      <a:r>
                        <a:rPr lang="en-US" dirty="0"/>
                        <a:t>$86.0</a:t>
                      </a:r>
                    </a:p>
                  </a:txBody>
                  <a:tcPr/>
                </a:tc>
                <a:extLst>
                  <a:ext uri="{0D108BD9-81ED-4DB2-BD59-A6C34878D82A}">
                    <a16:rowId xmlns:a16="http://schemas.microsoft.com/office/drawing/2014/main" val="1305468275"/>
                  </a:ext>
                </a:extLst>
              </a:tr>
              <a:tr h="370840">
                <a:tc>
                  <a:txBody>
                    <a:bodyPr/>
                    <a:lstStyle/>
                    <a:p>
                      <a:r>
                        <a:rPr lang="en-US" dirty="0"/>
                        <a:t>FY 2016-17</a:t>
                      </a:r>
                    </a:p>
                  </a:txBody>
                  <a:tcPr/>
                </a:tc>
                <a:tc>
                  <a:txBody>
                    <a:bodyPr/>
                    <a:lstStyle/>
                    <a:p>
                      <a:pPr algn="r"/>
                      <a:r>
                        <a:rPr lang="en-US" dirty="0"/>
                        <a:t>$84.3</a:t>
                      </a:r>
                    </a:p>
                  </a:txBody>
                  <a:tcPr/>
                </a:tc>
                <a:extLst>
                  <a:ext uri="{0D108BD9-81ED-4DB2-BD59-A6C34878D82A}">
                    <a16:rowId xmlns:a16="http://schemas.microsoft.com/office/drawing/2014/main" val="1535264145"/>
                  </a:ext>
                </a:extLst>
              </a:tr>
              <a:tr h="370840">
                <a:tc>
                  <a:txBody>
                    <a:bodyPr/>
                    <a:lstStyle/>
                    <a:p>
                      <a:r>
                        <a:rPr lang="en-US" dirty="0"/>
                        <a:t>FY 2017-18 (projected)</a:t>
                      </a:r>
                    </a:p>
                  </a:txBody>
                  <a:tcPr/>
                </a:tc>
                <a:tc>
                  <a:txBody>
                    <a:bodyPr/>
                    <a:lstStyle/>
                    <a:p>
                      <a:pPr algn="r"/>
                      <a:r>
                        <a:rPr lang="en-US" dirty="0"/>
                        <a:t>$83.4</a:t>
                      </a:r>
                    </a:p>
                  </a:txBody>
                  <a:tcPr/>
                </a:tc>
                <a:extLst>
                  <a:ext uri="{0D108BD9-81ED-4DB2-BD59-A6C34878D82A}">
                    <a16:rowId xmlns:a16="http://schemas.microsoft.com/office/drawing/2014/main" val="2201013583"/>
                  </a:ext>
                </a:extLst>
              </a:tr>
            </a:tbl>
          </a:graphicData>
        </a:graphic>
      </p:graphicFrame>
      <p:sp>
        <p:nvSpPr>
          <p:cNvPr id="4" name="Slide Number Placeholder 3">
            <a:extLst>
              <a:ext uri="{FF2B5EF4-FFF2-40B4-BE49-F238E27FC236}">
                <a16:creationId xmlns:a16="http://schemas.microsoft.com/office/drawing/2014/main" id="{0A73E970-4F72-4E3C-ABA8-BC572F276D8B}"/>
              </a:ext>
            </a:extLst>
          </p:cNvPr>
          <p:cNvSpPr>
            <a:spLocks noGrp="1"/>
          </p:cNvSpPr>
          <p:nvPr>
            <p:ph type="sldNum" sz="quarter" idx="12"/>
          </p:nvPr>
        </p:nvSpPr>
        <p:spPr/>
        <p:txBody>
          <a:bodyPr/>
          <a:lstStyle/>
          <a:p>
            <a:pPr algn="ctr"/>
            <a:fld id="{0F5FE3CF-9BBE-41B5-82E0-58340BBFCF3A}" type="slidenum">
              <a:rPr lang="en-US" smtClean="0"/>
              <a:pPr algn="ctr"/>
              <a:t>6</a:t>
            </a:fld>
            <a:endParaRPr lang="en-US" dirty="0"/>
          </a:p>
        </p:txBody>
      </p:sp>
    </p:spTree>
    <p:extLst>
      <p:ext uri="{BB962C8B-B14F-4D97-AF65-F5344CB8AC3E}">
        <p14:creationId xmlns:p14="http://schemas.microsoft.com/office/powerpoint/2010/main" val="3182007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75D325-3872-4594-A7E4-35C0F9FA6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2" y="714375"/>
            <a:ext cx="8943975" cy="5429250"/>
          </a:xfrm>
          <a:prstGeom prst="rect">
            <a:avLst/>
          </a:prstGeom>
        </p:spPr>
      </p:pic>
      <p:sp>
        <p:nvSpPr>
          <p:cNvPr id="2" name="Title 1">
            <a:extLst>
              <a:ext uri="{FF2B5EF4-FFF2-40B4-BE49-F238E27FC236}">
                <a16:creationId xmlns:a16="http://schemas.microsoft.com/office/drawing/2014/main" id="{C9FF9ED3-2C79-4A00-A1D0-CBDB1C03DB04}"/>
              </a:ext>
            </a:extLst>
          </p:cNvPr>
          <p:cNvSpPr>
            <a:spLocks noGrp="1"/>
          </p:cNvSpPr>
          <p:nvPr>
            <p:ph type="title"/>
          </p:nvPr>
        </p:nvSpPr>
        <p:spPr>
          <a:xfrm>
            <a:off x="457200" y="6350"/>
            <a:ext cx="8229600" cy="762000"/>
          </a:xfrm>
        </p:spPr>
        <p:txBody>
          <a:bodyPr>
            <a:normAutofit fontScale="90000"/>
          </a:bodyPr>
          <a:lstStyle/>
          <a:p>
            <a:r>
              <a:rPr lang="en-US" dirty="0"/>
              <a:t>Ridehailing “taking a big bite” out of the parking industry</a:t>
            </a:r>
          </a:p>
        </p:txBody>
      </p:sp>
      <p:sp>
        <p:nvSpPr>
          <p:cNvPr id="3" name="Content Placeholder 2">
            <a:extLst>
              <a:ext uri="{FF2B5EF4-FFF2-40B4-BE49-F238E27FC236}">
                <a16:creationId xmlns:a16="http://schemas.microsoft.com/office/drawing/2014/main" id="{ECE17A4F-FE92-4920-9549-0873B4224AA8}"/>
              </a:ext>
            </a:extLst>
          </p:cNvPr>
          <p:cNvSpPr>
            <a:spLocks noGrp="1"/>
          </p:cNvSpPr>
          <p:nvPr>
            <p:ph idx="1"/>
          </p:nvPr>
        </p:nvSpPr>
        <p:spPr>
          <a:xfrm>
            <a:off x="457200" y="4660900"/>
            <a:ext cx="8229600" cy="1935164"/>
          </a:xfrm>
          <a:solidFill>
            <a:schemeClr val="tx1"/>
          </a:solidFill>
        </p:spPr>
        <p:txBody>
          <a:bodyPr/>
          <a:lstStyle/>
          <a:p>
            <a:pPr marL="0" indent="0" algn="ctr">
              <a:buNone/>
            </a:pPr>
            <a:r>
              <a:rPr lang="en-US" dirty="0"/>
              <a:t>“At San Diego hotels serviced by Ace Parking, overnight parking has declined 5% to 10%. At restaurant valet stands, business is down 25%...nightclub valets are seeing a 50% drop off…Ace Parking has seen similar declines at its 750 parking operations from Washington, D.C., to Portland, Oregon.”</a:t>
            </a:r>
          </a:p>
          <a:p>
            <a:pPr marL="0" indent="0">
              <a:buNone/>
            </a:pPr>
            <a:endParaRPr lang="en-US" dirty="0"/>
          </a:p>
        </p:txBody>
      </p:sp>
      <p:sp>
        <p:nvSpPr>
          <p:cNvPr id="4" name="Slide Number Placeholder 3">
            <a:extLst>
              <a:ext uri="{FF2B5EF4-FFF2-40B4-BE49-F238E27FC236}">
                <a16:creationId xmlns:a16="http://schemas.microsoft.com/office/drawing/2014/main" id="{74C95045-5367-4B05-A963-71DABA0CAEE1}"/>
              </a:ext>
            </a:extLst>
          </p:cNvPr>
          <p:cNvSpPr>
            <a:spLocks noGrp="1"/>
          </p:cNvSpPr>
          <p:nvPr>
            <p:ph type="sldNum" sz="quarter" idx="12"/>
          </p:nvPr>
        </p:nvSpPr>
        <p:spPr/>
        <p:txBody>
          <a:bodyPr/>
          <a:lstStyle/>
          <a:p>
            <a:pPr algn="ctr"/>
            <a:fld id="{0F5FE3CF-9BBE-41B5-82E0-58340BBFCF3A}" type="slidenum">
              <a:rPr lang="en-US" smtClean="0"/>
              <a:pPr algn="ctr"/>
              <a:t>7</a:t>
            </a:fld>
            <a:endParaRPr lang="en-US" dirty="0"/>
          </a:p>
        </p:txBody>
      </p:sp>
    </p:spTree>
    <p:extLst>
      <p:ext uri="{BB962C8B-B14F-4D97-AF65-F5344CB8AC3E}">
        <p14:creationId xmlns:p14="http://schemas.microsoft.com/office/powerpoint/2010/main" val="1558867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28600" y="228600"/>
            <a:ext cx="8534400" cy="609600"/>
          </a:xfrm>
        </p:spPr>
        <p:txBody>
          <a:bodyPr/>
          <a:lstStyle/>
          <a:p>
            <a:pPr eaLnBrk="1" hangingPunct="1"/>
            <a:endParaRPr lang="en-US">
              <a:latin typeface="+mj-lt"/>
            </a:endParaRPr>
          </a:p>
        </p:txBody>
      </p:sp>
      <p:sp>
        <p:nvSpPr>
          <p:cNvPr id="24579" name="Rectangle 3"/>
          <p:cNvSpPr>
            <a:spLocks noGrp="1" noChangeArrowheads="1"/>
          </p:cNvSpPr>
          <p:nvPr>
            <p:ph type="body" sz="half" idx="2"/>
          </p:nvPr>
        </p:nvSpPr>
        <p:spPr>
          <a:xfrm>
            <a:off x="838200" y="1600200"/>
            <a:ext cx="7315200" cy="3733799"/>
          </a:xfrm>
        </p:spPr>
        <p:txBody>
          <a:bodyPr anchor="ctr" anchorCtr="1">
            <a:normAutofit/>
          </a:bodyPr>
          <a:lstStyle/>
          <a:p>
            <a:pPr marL="20638" indent="-20638" algn="ctr" eaLnBrk="1" hangingPunct="1">
              <a:buNone/>
            </a:pPr>
            <a:r>
              <a:rPr lang="en-US" sz="3200" dirty="0"/>
              <a:t>Self-driving shuttles and taxis are now picking up passengers on public streets</a:t>
            </a:r>
          </a:p>
          <a:p>
            <a:pPr marL="20638" indent="-20638" algn="ctr" eaLnBrk="1" hangingPunct="1">
              <a:buNone/>
            </a:pPr>
            <a:endParaRPr lang="en-US" sz="3200" dirty="0">
              <a:latin typeface="+mj-lt"/>
            </a:endParaRPr>
          </a:p>
          <a:p>
            <a:pPr marL="20638" indent="-20638" algn="ctr" eaLnBrk="1" hangingPunct="1">
              <a:buNone/>
            </a:pPr>
            <a:r>
              <a:rPr lang="en-US" sz="3200" dirty="0"/>
              <a:t>A few examples</a:t>
            </a:r>
            <a:endParaRPr lang="en-US" sz="3200" dirty="0">
              <a:latin typeface="+mj-lt"/>
            </a:endParaRPr>
          </a:p>
        </p:txBody>
      </p:sp>
    </p:spTree>
    <p:extLst>
      <p:ext uri="{BB962C8B-B14F-4D97-AF65-F5344CB8AC3E}">
        <p14:creationId xmlns:p14="http://schemas.microsoft.com/office/powerpoint/2010/main" val="137755619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F271FE-CD70-4D83-9C4D-78D5D4C6F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6103620"/>
          </a:xfrm>
          <a:prstGeom prst="rect">
            <a:avLst/>
          </a:prstGeom>
        </p:spPr>
      </p:pic>
      <p:sp>
        <p:nvSpPr>
          <p:cNvPr id="2" name="Title 1">
            <a:extLst>
              <a:ext uri="{FF2B5EF4-FFF2-40B4-BE49-F238E27FC236}">
                <a16:creationId xmlns:a16="http://schemas.microsoft.com/office/drawing/2014/main" id="{C9FF9ED3-2C79-4A00-A1D0-CBDB1C03DB04}"/>
              </a:ext>
            </a:extLst>
          </p:cNvPr>
          <p:cNvSpPr>
            <a:spLocks noGrp="1"/>
          </p:cNvSpPr>
          <p:nvPr>
            <p:ph type="title"/>
          </p:nvPr>
        </p:nvSpPr>
        <p:spPr>
          <a:xfrm>
            <a:off x="171450" y="0"/>
            <a:ext cx="8972550" cy="857250"/>
          </a:xfrm>
          <a:noFill/>
        </p:spPr>
        <p:txBody>
          <a:bodyPr>
            <a:normAutofit fontScale="90000"/>
          </a:bodyPr>
          <a:lstStyle/>
          <a:p>
            <a:r>
              <a:rPr lang="en-US" dirty="0"/>
              <a:t>2016: NAVYA self-driving shuttles entered passenger service in the mainly pedestrian precincts of Sion, Switzerland</a:t>
            </a:r>
          </a:p>
        </p:txBody>
      </p:sp>
      <p:sp>
        <p:nvSpPr>
          <p:cNvPr id="4" name="Slide Number Placeholder 3">
            <a:extLst>
              <a:ext uri="{FF2B5EF4-FFF2-40B4-BE49-F238E27FC236}">
                <a16:creationId xmlns:a16="http://schemas.microsoft.com/office/drawing/2014/main" id="{74C95045-5367-4B05-A963-71DABA0CAEE1}"/>
              </a:ext>
            </a:extLst>
          </p:cNvPr>
          <p:cNvSpPr>
            <a:spLocks noGrp="1"/>
          </p:cNvSpPr>
          <p:nvPr>
            <p:ph type="sldNum" sz="quarter" idx="12"/>
          </p:nvPr>
        </p:nvSpPr>
        <p:spPr/>
        <p:txBody>
          <a:bodyPr/>
          <a:lstStyle/>
          <a:p>
            <a:pPr algn="ctr"/>
            <a:fld id="{0F5FE3CF-9BBE-41B5-82E0-58340BBFCF3A}" type="slidenum">
              <a:rPr lang="en-US" smtClean="0"/>
              <a:pPr algn="ctr"/>
              <a:t>9</a:t>
            </a:fld>
            <a:endParaRPr lang="en-US" dirty="0"/>
          </a:p>
        </p:txBody>
      </p:sp>
      <p:sp>
        <p:nvSpPr>
          <p:cNvPr id="5" name="Rectangle 4">
            <a:extLst>
              <a:ext uri="{FF2B5EF4-FFF2-40B4-BE49-F238E27FC236}">
                <a16:creationId xmlns:a16="http://schemas.microsoft.com/office/drawing/2014/main" id="{8F7EEB49-6769-47D1-B62A-D5BFABE0B9A8}"/>
              </a:ext>
            </a:extLst>
          </p:cNvPr>
          <p:cNvSpPr/>
          <p:nvPr/>
        </p:nvSpPr>
        <p:spPr>
          <a:xfrm>
            <a:off x="7656259" y="6505578"/>
            <a:ext cx="912429" cy="253916"/>
          </a:xfrm>
          <a:prstGeom prst="rect">
            <a:avLst/>
          </a:prstGeom>
          <a:noFill/>
        </p:spPr>
        <p:txBody>
          <a:bodyPr wrap="none">
            <a:spAutoFit/>
          </a:bodyPr>
          <a:lstStyle/>
          <a:p>
            <a:r>
              <a:rPr lang="en-US" sz="1050" dirty="0">
                <a:solidFill>
                  <a:schemeClr val="bg1"/>
                </a:solidFill>
              </a:rPr>
              <a:t>Photo: Twitter</a:t>
            </a:r>
          </a:p>
        </p:txBody>
      </p:sp>
      <p:sp>
        <p:nvSpPr>
          <p:cNvPr id="10" name="Content Placeholder 9">
            <a:extLst>
              <a:ext uri="{FF2B5EF4-FFF2-40B4-BE49-F238E27FC236}">
                <a16:creationId xmlns:a16="http://schemas.microsoft.com/office/drawing/2014/main" id="{60EFF3CA-716C-4566-8853-B3A2F90FCD71}"/>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981169832"/>
      </p:ext>
    </p:extLst>
  </p:cSld>
  <p:clrMapOvr>
    <a:masterClrMapping/>
  </p:clrMapOvr>
</p:sld>
</file>

<file path=ppt/theme/theme1.xml><?xml version="1.0" encoding="utf-8"?>
<a:theme xmlns:a="http://schemas.openxmlformats.org/drawingml/2006/main" name="NN Patrick's TW Cen Black Theme">
  <a:themeElements>
    <a:clrScheme name="NN Colors 6-2011">
      <a:dk1>
        <a:sysClr val="windowText" lastClr="000000"/>
      </a:dk1>
      <a:lt1>
        <a:sysClr val="window" lastClr="FFFFFF"/>
      </a:lt1>
      <a:dk2>
        <a:srgbClr val="555555"/>
      </a:dk2>
      <a:lt2>
        <a:srgbClr val="CEC8A8"/>
      </a:lt2>
      <a:accent1>
        <a:srgbClr val="0078AE"/>
      </a:accent1>
      <a:accent2>
        <a:srgbClr val="005596"/>
      </a:accent2>
      <a:accent3>
        <a:srgbClr val="DA5247"/>
      </a:accent3>
      <a:accent4>
        <a:srgbClr val="F3A447"/>
      </a:accent4>
      <a:accent5>
        <a:srgbClr val="6E673E"/>
      </a:accent5>
      <a:accent6>
        <a:srgbClr val="855D5D"/>
      </a:accent6>
      <a:hlink>
        <a:srgbClr val="0078AE"/>
      </a:hlink>
      <a:folHlink>
        <a:srgbClr val="5D1E79"/>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N Patrick's TW Cen Black Theme" id="{953BC5A9-1F65-4AE3-9FBD-D52E1B8BA406}" vid="{7892A95B-82A5-4264-BC27-E0CCFC6F7092}"/>
    </a:ext>
  </a:extLst>
</a:theme>
</file>

<file path=ppt/theme/theme2.xml><?xml version="1.0" encoding="utf-8"?>
<a:theme xmlns:a="http://schemas.openxmlformats.org/drawingml/2006/main" name="Patrick's TW Cen Black Theme">
  <a:themeElements>
    <a:clrScheme name="NN Colors 6-2011">
      <a:dk1>
        <a:sysClr val="windowText" lastClr="000000"/>
      </a:dk1>
      <a:lt1>
        <a:sysClr val="window" lastClr="FFFFFF"/>
      </a:lt1>
      <a:dk2>
        <a:srgbClr val="555555"/>
      </a:dk2>
      <a:lt2>
        <a:srgbClr val="CEC8A8"/>
      </a:lt2>
      <a:accent1>
        <a:srgbClr val="0078AE"/>
      </a:accent1>
      <a:accent2>
        <a:srgbClr val="005596"/>
      </a:accent2>
      <a:accent3>
        <a:srgbClr val="DA5247"/>
      </a:accent3>
      <a:accent4>
        <a:srgbClr val="F3A447"/>
      </a:accent4>
      <a:accent5>
        <a:srgbClr val="6E673E"/>
      </a:accent5>
      <a:accent6>
        <a:srgbClr val="855D5D"/>
      </a:accent6>
      <a:hlink>
        <a:srgbClr val="0078AE"/>
      </a:hlink>
      <a:folHlink>
        <a:srgbClr val="5D1E79"/>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N Patrick's TW Cen Black Theme" id="{953BC5A9-1F65-4AE3-9FBD-D52E1B8BA406}" vid="{7892A95B-82A5-4264-BC27-E0CCFC6F7092}"/>
    </a:ext>
  </a:extLst>
</a:theme>
</file>

<file path=ppt/theme/theme3.xml><?xml version="1.0" encoding="utf-8"?>
<a:theme xmlns:a="http://schemas.openxmlformats.org/drawingml/2006/main" name="1_NN Template 2011 DARK TW CENT-GEORGIA">
  <a:themeElements>
    <a:clrScheme name="NN Colors 6-2011">
      <a:dk1>
        <a:sysClr val="windowText" lastClr="000000"/>
      </a:dk1>
      <a:lt1>
        <a:sysClr val="window" lastClr="FFFFFF"/>
      </a:lt1>
      <a:dk2>
        <a:srgbClr val="555555"/>
      </a:dk2>
      <a:lt2>
        <a:srgbClr val="CEC8A8"/>
      </a:lt2>
      <a:accent1>
        <a:srgbClr val="0078AE"/>
      </a:accent1>
      <a:accent2>
        <a:srgbClr val="005596"/>
      </a:accent2>
      <a:accent3>
        <a:srgbClr val="DA5247"/>
      </a:accent3>
      <a:accent4>
        <a:srgbClr val="F3A447"/>
      </a:accent4>
      <a:accent5>
        <a:srgbClr val="6E673E"/>
      </a:accent5>
      <a:accent6>
        <a:srgbClr val="855D5D"/>
      </a:accent6>
      <a:hlink>
        <a:srgbClr val="0078AE"/>
      </a:hlink>
      <a:folHlink>
        <a:srgbClr val="5D1E7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1402</TotalTime>
  <Words>10717</Words>
  <Application>Microsoft Office PowerPoint</Application>
  <PresentationFormat>On-screen Show (4:3)</PresentationFormat>
  <Paragraphs>658</Paragraphs>
  <Slides>48</Slides>
  <Notes>38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48</vt:i4>
      </vt:variant>
    </vt:vector>
  </HeadingPairs>
  <TitlesOfParts>
    <vt:vector size="61" baseType="lpstr">
      <vt:lpstr>Arial</vt:lpstr>
      <vt:lpstr>Calibri</vt:lpstr>
      <vt:lpstr>FC-LargoLgt</vt:lpstr>
      <vt:lpstr>Georgia</vt:lpstr>
      <vt:lpstr>Gill Sans Std</vt:lpstr>
      <vt:lpstr>ScalaSans</vt:lpstr>
      <vt:lpstr>Tahoma</vt:lpstr>
      <vt:lpstr>Times New Roman</vt:lpstr>
      <vt:lpstr>Tw Cen MT</vt:lpstr>
      <vt:lpstr>Wingdings</vt:lpstr>
      <vt:lpstr>NN Patrick's TW Cen Black Theme</vt:lpstr>
      <vt:lpstr>Patrick's TW Cen Black Theme</vt:lpstr>
      <vt:lpstr>1_NN Template 2011 DARK TW CENT-GEORGIA</vt:lpstr>
      <vt:lpstr>Harnessing Self-Driving Vehicles</vt:lpstr>
      <vt:lpstr>Self-driving vehicles &amp; mobility as a service: what’s happened already?</vt:lpstr>
      <vt:lpstr>Ridehailing = ~15% of intra-San Francisco vehicle trips in 2016</vt:lpstr>
      <vt:lpstr>Ridehailing in SF, 2016</vt:lpstr>
      <vt:lpstr>San Francisco, 2010 – 2016: Uber &amp; Lyft caused 2/3 of the 62% rise in vehicle hours of delay over those 6 years</vt:lpstr>
      <vt:lpstr>Ridehailing is cutting parking demand &amp; revenues  Source: City and County of San Francisco Office of the Controller, Budget Status Reports</vt:lpstr>
      <vt:lpstr>Ridehailing “taking a big bite” out of the parking industry</vt:lpstr>
      <vt:lpstr>PowerPoint Presentation</vt:lpstr>
      <vt:lpstr>2016: NAVYA self-driving shuttles entered passenger service in the mainly pedestrian precincts of Sion, Switzerland</vt:lpstr>
      <vt:lpstr>2017: EasyMile self-driving shuttles began shuttling passengers to Dallas Cowboys games in Arlington, Texas</vt:lpstr>
      <vt:lpstr>2017: Waymo self-driving vehicles, with no one in the driver’s seat, began operating on public streets in Chandler, AZ</vt:lpstr>
      <vt:lpstr>Ridehailing &amp; self-driving vehicles are cutting parking demand</vt:lpstr>
      <vt:lpstr>Now that ridehailing services and self-driving vehicles are reaching the streets, what will happen to parking demand? </vt:lpstr>
      <vt:lpstr>PowerPoint Presentation</vt:lpstr>
      <vt:lpstr>PowerPoint Presentation</vt:lpstr>
      <vt:lpstr> What is the purpose of minimum parking requirements?</vt:lpstr>
      <vt:lpstr>PowerPoint Presentation</vt:lpstr>
      <vt:lpstr>Minimum Parking Requirements - Source</vt:lpstr>
      <vt:lpstr>PowerPoint Presentation</vt:lpstr>
      <vt:lpstr>PowerPoint Presentation</vt:lpstr>
      <vt:lpstr>Option: Build more parking</vt:lpstr>
      <vt:lpstr>PowerPoint Presentation</vt:lpstr>
      <vt:lpstr>Unintended consequences: higher rents</vt:lpstr>
      <vt:lpstr>Unintended consequences: fewer can afford to buy</vt:lpstr>
      <vt:lpstr>Addressing social equity. Example: housing</vt:lpstr>
      <vt:lpstr>Three Parking Policy Reforms</vt:lpstr>
      <vt:lpstr>Strategy: Parking Benefit District</vt:lpstr>
      <vt:lpstr>Strategy: Parking Benefit District</vt:lpstr>
      <vt:lpstr>PowerPoint Presentation</vt:lpstr>
      <vt:lpstr>Parking Management That Actually Manages Parking</vt:lpstr>
      <vt:lpstr>Example: The Gaia Building, Berkeley, CA</vt:lpstr>
      <vt:lpstr>PowerPoint Presentation</vt:lpstr>
      <vt:lpstr>Managing curb parking + removing minimum parking regulations + unbundling parking costs = greater affordability</vt:lpstr>
      <vt:lpstr>Solution: Unbundle parking costs from commercial leases</vt:lpstr>
      <vt:lpstr>PowerPoint Presentation</vt:lpstr>
      <vt:lpstr>PowerPoint Presentation</vt:lpstr>
      <vt:lpstr>Want to allow Missing Middle Housing? Learn to manage curb parking well.</vt:lpstr>
      <vt:lpstr>Residential Parking Benefit Districts</vt:lpstr>
      <vt:lpstr>3. Remove minimum parking regulations</vt:lpstr>
      <vt:lpstr>Five Reforms</vt:lpstr>
      <vt:lpstr>4. Charge the right prices for access to the curb </vt:lpstr>
      <vt:lpstr>4. Charge the right prices for access to the curb </vt:lpstr>
      <vt:lpstr>5. Charge the right prices for driving on streets</vt:lpstr>
      <vt:lpstr>Congestion pricing in California</vt:lpstr>
      <vt:lpstr>Parking &amp; loading reforms to adopt today</vt:lpstr>
      <vt:lpstr>Parking &amp; loading reforms to adopt today</vt:lpstr>
      <vt:lpstr>Parking &amp; loading reforms to adopt today</vt:lpstr>
      <vt:lpstr>PowerPoint Presentation</vt:lpstr>
    </vt:vector>
  </TitlesOfParts>
  <Company>Perkins+Will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Siegman</dc:creator>
  <cp:lastModifiedBy>Patrick Siegman</cp:lastModifiedBy>
  <cp:revision>84</cp:revision>
  <dcterms:created xsi:type="dcterms:W3CDTF">2017-12-29T18:53:19Z</dcterms:created>
  <dcterms:modified xsi:type="dcterms:W3CDTF">2020-02-06T14:42:53Z</dcterms:modified>
</cp:coreProperties>
</file>