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95" r:id="rId4"/>
    <p:sldId id="296" r:id="rId5"/>
    <p:sldId id="303" r:id="rId6"/>
    <p:sldId id="297" r:id="rId7"/>
    <p:sldId id="298" r:id="rId8"/>
    <p:sldId id="304" r:id="rId9"/>
    <p:sldId id="305" r:id="rId10"/>
    <p:sldId id="299" r:id="rId11"/>
    <p:sldId id="306" r:id="rId12"/>
    <p:sldId id="300" r:id="rId13"/>
    <p:sldId id="307" r:id="rId14"/>
    <p:sldId id="308" r:id="rId15"/>
    <p:sldId id="301" r:id="rId16"/>
    <p:sldId id="302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3" roundtripDataSignature="AMtx7mi5n6jopE2b3D6hLJT/Oa4ZsUOf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C6397D7-7B92-404B-9AB8-A6E729E566CB}">
  <a:tblStyle styleId="{AC6397D7-7B92-404B-9AB8-A6E729E566C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35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3" Type="http://customschemas.google.com/relationships/presentationmetadata" Target="metadata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4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2331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1" dirty="0" smtClean="0">
                <a:solidFill>
                  <a:schemeClr val="lt1"/>
                </a:solidFill>
              </a:rPr>
              <a:t>Technical capabilities of AV’s and aspects of infrastructure readiness</a:t>
            </a:r>
            <a:endParaRPr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07984" y="3165588"/>
            <a:ext cx="9378067" cy="247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 smtClean="0">
                <a:solidFill>
                  <a:schemeClr val="lt1"/>
                </a:solidFill>
              </a:rPr>
              <a:t>Prof. Dr</a:t>
            </a:r>
            <a:r>
              <a:rPr lang="en-US" sz="2800" dirty="0">
                <a:solidFill>
                  <a:schemeClr val="lt1"/>
                </a:solidFill>
              </a:rPr>
              <a:t>. Joachim G. Taiber, </a:t>
            </a:r>
            <a:r>
              <a:rPr lang="en-US" sz="2800" dirty="0" smtClean="0">
                <a:solidFill>
                  <a:schemeClr val="lt1"/>
                </a:solidFill>
              </a:rPr>
              <a:t>Chief Technology Officer International Transportation Innovation Center (ITIC) and Adjunct Professor of the Clemson University International Center for Automotive Research (CU-ICAR)</a:t>
            </a:r>
            <a:br>
              <a:rPr lang="en-US" sz="2800" dirty="0" smtClean="0">
                <a:solidFill>
                  <a:schemeClr val="lt1"/>
                </a:solidFill>
              </a:rPr>
            </a:b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 smtClean="0">
                <a:solidFill>
                  <a:schemeClr val="lt1"/>
                </a:solidFill>
              </a:rPr>
              <a:t>Seaside, 2020</a:t>
            </a:r>
            <a:br>
              <a:rPr lang="en-US" sz="2800" dirty="0" smtClean="0">
                <a:solidFill>
                  <a:schemeClr val="lt1"/>
                </a:solidFill>
              </a:rPr>
            </a:br>
            <a:r>
              <a:rPr lang="en-US" sz="2800" dirty="0" smtClean="0">
                <a:solidFill>
                  <a:schemeClr val="lt1"/>
                </a:solidFill>
              </a:rPr>
              <a:t/>
            </a:r>
            <a:br>
              <a:rPr lang="en-US" sz="2800" dirty="0" smtClean="0">
                <a:solidFill>
                  <a:schemeClr val="lt1"/>
                </a:solidFill>
              </a:rPr>
            </a:br>
            <a:r>
              <a:rPr lang="en-US" sz="2800" dirty="0" smtClean="0">
                <a:solidFill>
                  <a:schemeClr val="lt1"/>
                </a:solidFill>
              </a:rPr>
              <a:t>Future of Mobility: Walton County Workshop</a:t>
            </a:r>
            <a:endParaRPr sz="2800" dirty="0">
              <a:solidFill>
                <a:schemeClr val="lt1"/>
              </a:solidFill>
            </a:endParaRPr>
          </a:p>
        </p:txBody>
      </p:sp>
      <p:pic>
        <p:nvPicPr>
          <p:cNvPr id="6" name="Picture 5" descr="Screen Shot 2018-08-11 at 12.25.27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42" y="5812502"/>
            <a:ext cx="2598991" cy="100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Development of EV charging technology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20-02-02 at 5.06.04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" y="1317625"/>
            <a:ext cx="8322499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National network of interoperable chargers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20-02-02 at 5.14.17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1190626"/>
            <a:ext cx="8953500" cy="5035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0" y="6381750"/>
            <a:ext cx="2200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Electrify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5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The importance of standardized testing in </a:t>
            </a:r>
            <a:br>
              <a:rPr lang="en-US" b="1" dirty="0" smtClean="0"/>
            </a:br>
            <a:r>
              <a:rPr lang="en-US" b="1" dirty="0" smtClean="0"/>
              <a:t>AV development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Shot 2019-09-11 at 4.43.48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5" y="1725264"/>
            <a:ext cx="9435554" cy="4275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500" y="6016625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AVL</a:t>
            </a:r>
            <a:endParaRPr lang="en-US" dirty="0"/>
          </a:p>
        </p:txBody>
      </p:sp>
      <p:pic>
        <p:nvPicPr>
          <p:cNvPr id="6" name="Picture 5" descr="Screen Shot 2019-04-02 at 11.05.59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046" y="743138"/>
            <a:ext cx="1883954" cy="10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Safety standard landscape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52500" y="6016625"/>
            <a:ext cx="3777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Phil </a:t>
            </a:r>
            <a:r>
              <a:rPr lang="en-US" dirty="0" err="1" smtClean="0"/>
              <a:t>Koopman</a:t>
            </a:r>
            <a:r>
              <a:rPr lang="en-US" dirty="0" smtClean="0"/>
              <a:t>, Edge Case Research</a:t>
            </a:r>
            <a:endParaRPr lang="en-US" dirty="0"/>
          </a:p>
        </p:txBody>
      </p:sp>
      <p:pic>
        <p:nvPicPr>
          <p:cNvPr id="3" name="Picture 2" descr="Screen Shot 2020-02-02 at 5.31.1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08075"/>
            <a:ext cx="8808352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Interaction of closed and open </a:t>
            </a:r>
            <a:r>
              <a:rPr lang="en-US" b="1" dirty="0" err="1" smtClean="0"/>
              <a:t>testbed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creen Shot 2018-05-31 at 4.52.01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30" y="1529255"/>
            <a:ext cx="3217331" cy="2339877"/>
          </a:xfrm>
          <a:prstGeom prst="rect">
            <a:avLst/>
          </a:prstGeom>
        </p:spPr>
      </p:pic>
      <p:pic>
        <p:nvPicPr>
          <p:cNvPr id="7" name="Picture 6" descr="Screen Shot 2018-05-31 at 4.52.11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610" y="1529255"/>
            <a:ext cx="3208066" cy="2339877"/>
          </a:xfrm>
          <a:prstGeom prst="rect">
            <a:avLst/>
          </a:prstGeom>
        </p:spPr>
      </p:pic>
      <p:pic>
        <p:nvPicPr>
          <p:cNvPr id="8" name="Picture 7" descr="Screen Shot 2018-06-12 at 12.37.1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673" y="1529255"/>
            <a:ext cx="1432661" cy="1295400"/>
          </a:xfrm>
          <a:prstGeom prst="rect">
            <a:avLst/>
          </a:prstGeom>
        </p:spPr>
      </p:pic>
      <p:pic>
        <p:nvPicPr>
          <p:cNvPr id="9" name="Picture 8" descr="Screen Shot 2018-06-12 at 12.38.19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182" y="2980276"/>
            <a:ext cx="2666304" cy="1003300"/>
          </a:xfrm>
          <a:prstGeom prst="rect">
            <a:avLst/>
          </a:prstGeom>
        </p:spPr>
      </p:pic>
      <p:pic>
        <p:nvPicPr>
          <p:cNvPr id="10" name="Picture 9" descr="Screen Shot 2018-06-12 at 12.39.01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931" y="1612907"/>
            <a:ext cx="1496590" cy="106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6878" y="4051308"/>
            <a:ext cx="38030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validation of multi-modal </a:t>
            </a:r>
          </a:p>
          <a:p>
            <a:r>
              <a:rPr lang="en-US" dirty="0"/>
              <a:t>m</a:t>
            </a:r>
            <a:r>
              <a:rPr lang="en-US" dirty="0" smtClean="0"/>
              <a:t>obility service model with </a:t>
            </a:r>
            <a:br>
              <a:rPr lang="en-US" dirty="0" smtClean="0"/>
            </a:br>
            <a:r>
              <a:rPr lang="en-US" dirty="0" smtClean="0"/>
              <a:t>simulated customers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Utilization of real world test data sets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0746" y="4077174"/>
            <a:ext cx="31085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Business model validation and </a:t>
            </a:r>
            <a:br>
              <a:rPr lang="en-US" dirty="0" smtClean="0"/>
            </a:br>
            <a:r>
              <a:rPr lang="en-US" dirty="0" smtClean="0"/>
              <a:t>customer adoption assessment </a:t>
            </a:r>
            <a:br>
              <a:rPr lang="en-US" dirty="0" smtClean="0"/>
            </a:br>
            <a:r>
              <a:rPr lang="en-US" dirty="0" smtClean="0"/>
              <a:t>with real customers</a:t>
            </a:r>
          </a:p>
          <a:p>
            <a:endParaRPr lang="en-US" dirty="0"/>
          </a:p>
          <a:p>
            <a:r>
              <a:rPr lang="en-US" dirty="0" smtClean="0"/>
              <a:t>Generation of real world test </a:t>
            </a:r>
            <a:br>
              <a:rPr lang="en-US" dirty="0" smtClean="0"/>
            </a:br>
            <a:r>
              <a:rPr lang="en-US" dirty="0" smtClean="0"/>
              <a:t>data sets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09892" y="5083915"/>
            <a:ext cx="4821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033384" y="4352237"/>
            <a:ext cx="4821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9-04-02 at 11.05.59 A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735" y="3972452"/>
            <a:ext cx="2527579" cy="14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2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How to improve safety and security through </a:t>
            </a:r>
            <a:br>
              <a:rPr lang="en-US" b="1" dirty="0" smtClean="0"/>
            </a:br>
            <a:r>
              <a:rPr lang="en-US" b="1" dirty="0" err="1" smtClean="0"/>
              <a:t>teleoperation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54429" y="3275112"/>
            <a:ext cx="5683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=m27yDTZz7pw&amp;feature=</a:t>
            </a:r>
            <a:r>
              <a:rPr lang="en-US" dirty="0" err="1"/>
              <a:t>youtu.be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2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Automated Vehicle Technology Principles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20-02-02 at 5.45.2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975" y="1581150"/>
            <a:ext cx="7658100" cy="3619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0965" y="5846862"/>
            <a:ext cx="6012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www.transportation.gov</a:t>
            </a:r>
            <a:r>
              <a:rPr lang="en-US" dirty="0"/>
              <a:t>/policy-initiatives/automated-vehicles/av-40</a:t>
            </a:r>
          </a:p>
        </p:txBody>
      </p:sp>
    </p:spTree>
    <p:extLst>
      <p:ext uri="{BB962C8B-B14F-4D97-AF65-F5344CB8AC3E}">
        <p14:creationId xmlns:p14="http://schemas.microsoft.com/office/powerpoint/2010/main" val="26913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The rocky road from an AV prototype to </a:t>
            </a:r>
            <a:br>
              <a:rPr lang="en-US" b="1" dirty="0" smtClean="0"/>
            </a:br>
            <a:r>
              <a:rPr lang="en-US" b="1" dirty="0" smtClean="0"/>
              <a:t>an affordable AV series production vehicle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813995" y="650158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CUICAR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36771" y="3035845"/>
            <a:ext cx="44360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RTK: Real Time Kinematic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IMU: Inertial Measurement Unit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DSRC: Dedicated </a:t>
            </a:r>
            <a:r>
              <a:rPr lang="en-US" dirty="0" err="1" smtClean="0"/>
              <a:t>Shortrange</a:t>
            </a:r>
            <a:r>
              <a:rPr lang="en-US" dirty="0" smtClean="0"/>
              <a:t>  Communication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OBU: Onboard Unit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RSU: Roadside Unit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398" y="2401576"/>
            <a:ext cx="3837595" cy="287697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1" idx="3"/>
          </p:cNvCxnSpPr>
          <p:nvPr/>
        </p:nvCxnSpPr>
        <p:spPr bwMode="auto">
          <a:xfrm>
            <a:off x="8763496" y="6198952"/>
            <a:ext cx="478469" cy="89567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270064" y="5283693"/>
            <a:ext cx="957034" cy="799549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293573" y="5836667"/>
            <a:ext cx="469923" cy="845747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5369522" y="4123475"/>
            <a:ext cx="1572766" cy="1611279"/>
          </a:xfrm>
          <a:prstGeom prst="straightConnector1">
            <a:avLst/>
          </a:prstGeom>
          <a:noFill/>
          <a:ln w="28575" cap="flat" cmpd="sng" algn="ctr">
            <a:solidFill>
              <a:srgbClr val="32757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29" idx="2"/>
          </p:cNvCxnSpPr>
          <p:nvPr/>
        </p:nvCxnSpPr>
        <p:spPr bwMode="auto">
          <a:xfrm>
            <a:off x="3859678" y="2567257"/>
            <a:ext cx="514013" cy="788426"/>
          </a:xfrm>
          <a:prstGeom prst="straightConnector1">
            <a:avLst/>
          </a:prstGeom>
          <a:noFill/>
          <a:ln w="28575" cap="flat" cmpd="sng" algn="ctr">
            <a:solidFill>
              <a:srgbClr val="32757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5270064" y="2544777"/>
            <a:ext cx="752829" cy="912695"/>
          </a:xfrm>
          <a:prstGeom prst="straightConnector1">
            <a:avLst/>
          </a:prstGeom>
          <a:noFill/>
          <a:ln w="28575" cap="flat" cmpd="sng" algn="ctr">
            <a:solidFill>
              <a:srgbClr val="32757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795104" y="3620160"/>
            <a:ext cx="1276525" cy="2096634"/>
          </a:xfrm>
          <a:prstGeom prst="straightConnector1">
            <a:avLst/>
          </a:prstGeom>
          <a:noFill/>
          <a:ln w="28575" cap="flat" cmpd="sng" algn="ctr">
            <a:solidFill>
              <a:srgbClr val="32757A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5822634" y="1486315"/>
            <a:ext cx="2840235" cy="1072920"/>
            <a:chOff x="3010194" y="959863"/>
            <a:chExt cx="2284643" cy="863041"/>
          </a:xfrm>
        </p:grpSpPr>
        <p:sp>
          <p:nvSpPr>
            <p:cNvPr id="17" name="Rectangle: Rounded Corners 102">
              <a:extLst>
                <a:ext uri="{FF2B5EF4-FFF2-40B4-BE49-F238E27FC236}">
                  <a16:creationId xmlns:a16="http://schemas.microsoft.com/office/drawing/2014/main" xmlns="" id="{49169414-DB81-4AFE-AA38-BA087C48E70C}"/>
                </a:ext>
              </a:extLst>
            </p:cNvPr>
            <p:cNvSpPr/>
            <p:nvPr/>
          </p:nvSpPr>
          <p:spPr bwMode="auto">
            <a:xfrm>
              <a:off x="3010194" y="959863"/>
              <a:ext cx="2284643" cy="863041"/>
            </a:xfrm>
            <a:prstGeom prst="roundRect">
              <a:avLst/>
            </a:prstGeom>
            <a:noFill/>
            <a:ln w="38100" cap="flat" cmpd="sng" algn="ctr">
              <a:solidFill>
                <a:srgbClr val="2C696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680" tIns="47840" rIns="95680" bIns="478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defTabSz="958850" eaLnBrk="1" hangingPunct="1"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065295" y="997288"/>
              <a:ext cx="787764" cy="794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3856341" y="1087055"/>
              <a:ext cx="1397794" cy="594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8850" eaLnBrk="1" hangingPunct="1">
                <a:defRPr/>
              </a:pPr>
              <a:r>
                <a:rPr lang="en-US" altLang="en-US" sz="1400" b="1" dirty="0">
                  <a:solidFill>
                    <a:srgbClr val="000000"/>
                  </a:solidFill>
                  <a:latin typeface="Candara" panose="020E0502030303020204" pitchFamily="34" charset="0"/>
                </a:rPr>
                <a:t>RTK-GPS</a:t>
              </a:r>
              <a:r>
                <a:rPr lang="en-US" altLang="en-US" sz="1400" dirty="0">
                  <a:solidFill>
                    <a:srgbClr val="000000"/>
                  </a:solidFill>
                  <a:latin typeface="Candara" panose="020E0502030303020204" pitchFamily="34" charset="0"/>
                </a:rPr>
                <a:t>: Provide high-accuracy position feedback</a:t>
              </a:r>
              <a:endParaRPr lang="en-US" sz="1400" dirty="0">
                <a:solidFill>
                  <a:srgbClr val="000000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52567" y="5716794"/>
            <a:ext cx="2861428" cy="1268591"/>
            <a:chOff x="5926113" y="1020569"/>
            <a:chExt cx="2576633" cy="1028471"/>
          </a:xfrm>
        </p:grpSpPr>
        <p:sp>
          <p:nvSpPr>
            <p:cNvPr id="21" name="Rectangle: Rounded Corners 102">
              <a:extLst>
                <a:ext uri="{FF2B5EF4-FFF2-40B4-BE49-F238E27FC236}">
                  <a16:creationId xmlns:a16="http://schemas.microsoft.com/office/drawing/2014/main" xmlns="" id="{49169414-DB81-4AFE-AA38-BA087C48E70C}"/>
                </a:ext>
              </a:extLst>
            </p:cNvPr>
            <p:cNvSpPr/>
            <p:nvPr/>
          </p:nvSpPr>
          <p:spPr bwMode="auto">
            <a:xfrm>
              <a:off x="5926113" y="1020569"/>
              <a:ext cx="2531166" cy="781789"/>
            </a:xfrm>
            <a:prstGeom prst="roundRect">
              <a:avLst/>
            </a:prstGeom>
            <a:noFill/>
            <a:ln w="38100" cap="flat" cmpd="sng" algn="ctr">
              <a:solidFill>
                <a:srgbClr val="2C696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680" tIns="47840" rIns="95680" bIns="478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defTabSz="958850" eaLnBrk="1" hangingPunct="1"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6502" y="1039294"/>
              <a:ext cx="901499" cy="7352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6899042" y="1094933"/>
              <a:ext cx="16037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8850" eaLnBrk="1" hangingPunct="1">
                <a:defRPr/>
              </a:pPr>
              <a:r>
                <a:rPr lang="en-US" altLang="en-US" sz="1400" b="1" dirty="0">
                  <a:solidFill>
                    <a:srgbClr val="000000"/>
                  </a:solidFill>
                  <a:latin typeface="Candara" panose="020E0502030303020204" pitchFamily="34" charset="0"/>
                </a:rPr>
                <a:t>IMU</a:t>
              </a:r>
              <a:r>
                <a:rPr lang="en-US" altLang="en-US" sz="1400" dirty="0">
                  <a:solidFill>
                    <a:srgbClr val="000000"/>
                  </a:solidFill>
                  <a:latin typeface="Candara" panose="020E0502030303020204" pitchFamily="34" charset="0"/>
                </a:rPr>
                <a:t>: Provide yaw angle, speed, and time stamp feedback</a:t>
              </a:r>
              <a:endParaRPr lang="en-US" sz="1400" dirty="0">
                <a:solidFill>
                  <a:srgbClr val="000000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89844" y="5649114"/>
            <a:ext cx="3993221" cy="1152545"/>
            <a:chOff x="2424223" y="4344479"/>
            <a:chExt cx="3293369" cy="903767"/>
          </a:xfrm>
        </p:grpSpPr>
        <p:sp>
          <p:nvSpPr>
            <p:cNvPr id="25" name="Rectangle: Rounded Corners 102">
              <a:extLst>
                <a:ext uri="{FF2B5EF4-FFF2-40B4-BE49-F238E27FC236}">
                  <a16:creationId xmlns:a16="http://schemas.microsoft.com/office/drawing/2014/main" xmlns="" id="{49169414-DB81-4AFE-AA38-BA087C48E70C}"/>
                </a:ext>
              </a:extLst>
            </p:cNvPr>
            <p:cNvSpPr/>
            <p:nvPr/>
          </p:nvSpPr>
          <p:spPr bwMode="auto">
            <a:xfrm>
              <a:off x="2424223" y="4375447"/>
              <a:ext cx="3253562" cy="778270"/>
            </a:xfrm>
            <a:prstGeom prst="roundRect">
              <a:avLst/>
            </a:prstGeom>
            <a:noFill/>
            <a:ln w="38100" cap="flat" cmpd="sng" algn="ctr">
              <a:solidFill>
                <a:srgbClr val="2C696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680" tIns="47840" rIns="95680" bIns="478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defTabSz="958850" eaLnBrk="1" hangingPunct="1"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581" b="-4887"/>
            <a:stretch/>
          </p:blipFill>
          <p:spPr>
            <a:xfrm>
              <a:off x="2495429" y="4344479"/>
              <a:ext cx="712382" cy="9037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3227911" y="4409584"/>
              <a:ext cx="2489681" cy="748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8850" eaLnBrk="1" hangingPunct="1">
                <a:defRPr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Multiple Communications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: Onboard cellular network, high-power Wi-Fi to </a:t>
              </a:r>
              <a:r>
                <a:rPr lang="en-US" altLang="en-US" sz="1400" dirty="0">
                  <a:solidFill>
                    <a:srgbClr val="000000"/>
                  </a:solidFill>
                  <a:latin typeface="Candara" panose="020E0502030303020204" pitchFamily="34" charset="0"/>
                </a:rPr>
                <a:t>cover 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up to one mile test track, DSRC OBU and RSU units.</a:t>
              </a:r>
              <a:endParaRPr lang="en-US" sz="1400" dirty="0">
                <a:solidFill>
                  <a:srgbClr val="000000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28220" y="1500065"/>
            <a:ext cx="3276012" cy="1075600"/>
            <a:chOff x="914400" y="1030342"/>
            <a:chExt cx="3276012" cy="1075600"/>
          </a:xfrm>
        </p:grpSpPr>
        <p:sp>
          <p:nvSpPr>
            <p:cNvPr id="29" name="Rectangle: Rounded Corners 102">
              <a:extLst>
                <a:ext uri="{FF2B5EF4-FFF2-40B4-BE49-F238E27FC236}">
                  <a16:creationId xmlns:a16="http://schemas.microsoft.com/office/drawing/2014/main" xmlns="" id="{49169414-DB81-4AFE-AA38-BA087C48E70C}"/>
                </a:ext>
              </a:extLst>
            </p:cNvPr>
            <p:cNvSpPr/>
            <p:nvPr/>
          </p:nvSpPr>
          <p:spPr bwMode="auto">
            <a:xfrm>
              <a:off x="914400" y="1030342"/>
              <a:ext cx="3262915" cy="1067192"/>
            </a:xfrm>
            <a:prstGeom prst="roundRect">
              <a:avLst/>
            </a:prstGeom>
            <a:noFill/>
            <a:ln w="38100" cap="flat" cmpd="sng" algn="ctr">
              <a:solidFill>
                <a:srgbClr val="2C696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680" tIns="47840" rIns="95680" bIns="478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defTabSz="958850" eaLnBrk="1" hangingPunct="1">
                <a:defRPr/>
              </a:pPr>
              <a:endParaRPr lang="en-US" altLang="en-US" sz="1400" dirty="0" smtClean="0">
                <a:solidFill>
                  <a:srgbClr val="00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16533" y="1091201"/>
              <a:ext cx="247387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8850" eaLnBrk="1" hangingPunct="1">
                <a:defRPr/>
              </a:pPr>
              <a:r>
                <a:rPr lang="en-US" altLang="en-US" sz="1400" b="1" dirty="0">
                  <a:solidFill>
                    <a:srgbClr val="000000"/>
                  </a:solidFill>
                  <a:latin typeface="Candara" panose="020E0502030303020204" pitchFamily="34" charset="0"/>
                </a:rPr>
                <a:t>LIDAR and camera</a:t>
              </a:r>
              <a:r>
                <a:rPr lang="en-US" altLang="en-US" sz="1400" dirty="0">
                  <a:solidFill>
                    <a:srgbClr val="000000"/>
                  </a:solidFill>
                  <a:latin typeface="Candara" panose="020E0502030303020204" pitchFamily="34" charset="0"/>
                </a:rPr>
                <a:t>: 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Detect surrounding objects (e.g., vehicles and pedestrians) for collision </a:t>
              </a:r>
              <a:r>
                <a:rPr lang="en-US" altLang="en-US" sz="1400" dirty="0">
                  <a:solidFill>
                    <a:srgbClr val="000000"/>
                  </a:solidFill>
                  <a:latin typeface="Candara" panose="020E0502030303020204" pitchFamily="34" charset="0"/>
                </a:rPr>
                <a:t>avoidance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290" y="1071451"/>
              <a:ext cx="831971" cy="10344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2" name="Picture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16"/>
          <a:stretch/>
        </p:blipFill>
        <p:spPr bwMode="auto">
          <a:xfrm>
            <a:off x="355845" y="3358897"/>
            <a:ext cx="1617901" cy="19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325509" y="3034563"/>
            <a:ext cx="1776284" cy="2276922"/>
            <a:chOff x="2424223" y="4375447"/>
            <a:chExt cx="3293369" cy="778270"/>
          </a:xfrm>
        </p:grpSpPr>
        <p:sp>
          <p:nvSpPr>
            <p:cNvPr id="34" name="Rectangle: Rounded Corners 102">
              <a:extLst>
                <a:ext uri="{FF2B5EF4-FFF2-40B4-BE49-F238E27FC236}">
                  <a16:creationId xmlns:a16="http://schemas.microsoft.com/office/drawing/2014/main" xmlns="" id="{49169414-DB81-4AFE-AA38-BA087C48E70C}"/>
                </a:ext>
              </a:extLst>
            </p:cNvPr>
            <p:cNvSpPr/>
            <p:nvPr/>
          </p:nvSpPr>
          <p:spPr bwMode="auto">
            <a:xfrm>
              <a:off x="2424223" y="4375447"/>
              <a:ext cx="3253562" cy="778270"/>
            </a:xfrm>
            <a:prstGeom prst="roundRect">
              <a:avLst/>
            </a:prstGeom>
            <a:noFill/>
            <a:ln w="38100" cap="flat" cmpd="sng" algn="ctr">
              <a:solidFill>
                <a:srgbClr val="2C696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680" tIns="47840" rIns="95680" bIns="478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defTabSz="958850" eaLnBrk="1" hangingPunct="1"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27911" y="4409584"/>
              <a:ext cx="2489681" cy="241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8850" eaLnBrk="1" hangingPunct="1">
                <a:defRPr/>
              </a:pPr>
              <a:endParaRPr lang="en-US" sz="1400" dirty="0">
                <a:solidFill>
                  <a:srgbClr val="000000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426585" y="3047906"/>
            <a:ext cx="1658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rPr>
              <a:t>Actuation systems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7" name="Straight Arrow Connector 36"/>
          <p:cNvCxnSpPr>
            <a:stCxn id="35" idx="3"/>
          </p:cNvCxnSpPr>
          <p:nvPr/>
        </p:nvCxnSpPr>
        <p:spPr bwMode="auto">
          <a:xfrm>
            <a:off x="2101793" y="3487474"/>
            <a:ext cx="1586734" cy="551406"/>
          </a:xfrm>
          <a:prstGeom prst="straightConnector1">
            <a:avLst/>
          </a:prstGeom>
          <a:noFill/>
          <a:ln w="28575" cap="flat" cmpd="sng" algn="ctr">
            <a:solidFill>
              <a:srgbClr val="32757A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1482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Lessons learnt from </a:t>
            </a:r>
            <a:br>
              <a:rPr lang="en-US" b="1" dirty="0" smtClean="0"/>
            </a:br>
            <a:r>
              <a:rPr lang="en-US" b="1" dirty="0" smtClean="0"/>
              <a:t>the Herzberg tragedy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20-02-02 at 2.46.3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1320800"/>
            <a:ext cx="7356475" cy="384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8375" y="4953000"/>
            <a:ext cx="219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NTSB/</a:t>
            </a:r>
            <a:r>
              <a:rPr lang="en-US" dirty="0" err="1" smtClean="0"/>
              <a:t>Uber</a:t>
            </a:r>
            <a:r>
              <a:rPr lang="en-US" dirty="0" smtClean="0"/>
              <a:t> ATG</a:t>
            </a:r>
            <a:endParaRPr lang="en-US" dirty="0"/>
          </a:p>
        </p:txBody>
      </p:sp>
      <p:pic>
        <p:nvPicPr>
          <p:cNvPr id="5" name="Picture 4" descr="Screen Shot 2020-02-02 at 2.52.13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350" y="549275"/>
            <a:ext cx="3406775" cy="13665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37096" y="2174875"/>
            <a:ext cx="42755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Six seconds from detection to impact: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Radar detects Elaine Herzberg (quickly </a:t>
            </a:r>
            <a:r>
              <a:rPr lang="en-US" dirty="0" err="1" smtClean="0"/>
              <a:t>folloiwed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by </a:t>
            </a:r>
            <a:r>
              <a:rPr lang="en-US" dirty="0" err="1" smtClean="0"/>
              <a:t>lidar</a:t>
            </a:r>
            <a:r>
              <a:rPr lang="en-US" dirty="0" smtClean="0"/>
              <a:t>) but AV system cannot classify object as </a:t>
            </a:r>
            <a:br>
              <a:rPr lang="en-US" dirty="0" smtClean="0"/>
            </a:br>
            <a:r>
              <a:rPr lang="en-US" dirty="0" smtClean="0"/>
              <a:t>pedestrian as bicyclist was not close to a crosswalk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Next five seconds system alternated between </a:t>
            </a:r>
            <a:br>
              <a:rPr lang="en-US" dirty="0" smtClean="0"/>
            </a:br>
            <a:r>
              <a:rPr lang="en-US" dirty="0" smtClean="0"/>
              <a:t>classifying Herzberg as a vehicle, a bike and an </a:t>
            </a:r>
            <a:br>
              <a:rPr lang="en-US" dirty="0" smtClean="0"/>
            </a:br>
            <a:r>
              <a:rPr lang="en-US" dirty="0" smtClean="0"/>
              <a:t>unknown object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Automated braking system was disabled to avoid </a:t>
            </a:r>
            <a:br>
              <a:rPr lang="en-US" dirty="0" smtClean="0"/>
            </a:br>
            <a:r>
              <a:rPr lang="en-US" dirty="0" err="1" smtClean="0"/>
              <a:t>dars</a:t>
            </a:r>
            <a:r>
              <a:rPr lang="en-US" dirty="0" smtClean="0"/>
              <a:t> to </a:t>
            </a:r>
            <a:r>
              <a:rPr lang="en-US" dirty="0" err="1" smtClean="0"/>
              <a:t>interfer</a:t>
            </a:r>
            <a:r>
              <a:rPr lang="en-US" dirty="0" smtClean="0"/>
              <a:t> with </a:t>
            </a:r>
            <a:r>
              <a:rPr lang="en-US" dirty="0" err="1" smtClean="0"/>
              <a:t>Uber’s</a:t>
            </a:r>
            <a:r>
              <a:rPr lang="en-US" dirty="0" smtClean="0"/>
              <a:t> self-driving sensors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the last second system </a:t>
            </a:r>
            <a:r>
              <a:rPr lang="en-US" dirty="0" err="1" smtClean="0"/>
              <a:t>surpressed</a:t>
            </a:r>
            <a:r>
              <a:rPr lang="en-US" dirty="0" smtClean="0"/>
              <a:t> braking and </a:t>
            </a:r>
            <a:br>
              <a:rPr lang="en-US" dirty="0" smtClean="0"/>
            </a:br>
            <a:r>
              <a:rPr lang="en-US" dirty="0" smtClean="0"/>
              <a:t>handed control back to </a:t>
            </a:r>
            <a:r>
              <a:rPr lang="en-US" dirty="0" err="1" smtClean="0"/>
              <a:t>ther</a:t>
            </a:r>
            <a:r>
              <a:rPr lang="en-US" dirty="0" smtClean="0"/>
              <a:t> human safety driver </a:t>
            </a:r>
            <a:br>
              <a:rPr lang="en-US" dirty="0" smtClean="0"/>
            </a:br>
            <a:r>
              <a:rPr lang="en-US" dirty="0" smtClean="0"/>
              <a:t>who was distracted</a:t>
            </a:r>
          </a:p>
          <a:p>
            <a:endParaRPr lang="en-US" dirty="0"/>
          </a:p>
          <a:p>
            <a:r>
              <a:rPr lang="en-US" dirty="0" smtClean="0"/>
              <a:t>Source: IEEE Spectrum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84250" y="5715000"/>
            <a:ext cx="5993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NHTSA to enforce safety self-assessment reports of companies that </a:t>
            </a:r>
            <a:br>
              <a:rPr lang="en-US" b="1" dirty="0" smtClean="0"/>
            </a:br>
            <a:r>
              <a:rPr lang="en-US" b="1" dirty="0" smtClean="0"/>
              <a:t>want to test AV systems on public roads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Testing companies need to implement and enforce safety policy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43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Redesign of in-vehicle hardware and software architecture for AV operation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Shot 2020-02-02 at 3.15.1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50" y="1460500"/>
            <a:ext cx="10185400" cy="431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0750" y="598487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Aptiv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42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Tesla developed its first AV chip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20750" y="5984875"/>
            <a:ext cx="1292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Tesla</a:t>
            </a:r>
            <a:endParaRPr lang="en-US" dirty="0"/>
          </a:p>
        </p:txBody>
      </p:sp>
      <p:pic>
        <p:nvPicPr>
          <p:cNvPr id="2" name="Picture 1" descr="Screen Shot 2020-02-02 at 4.29.1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49" y="1514475"/>
            <a:ext cx="7318107" cy="4359275"/>
          </a:xfrm>
          <a:prstGeom prst="rect">
            <a:avLst/>
          </a:prstGeom>
        </p:spPr>
      </p:pic>
      <p:pic>
        <p:nvPicPr>
          <p:cNvPr id="3" name="Picture 2" descr="Screen Shot 2020-02-02 at 4.33.01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975" y="1520825"/>
            <a:ext cx="3867150" cy="2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Purpose designed AV for large scale </a:t>
            </a:r>
            <a:br>
              <a:rPr lang="en-US" b="1" dirty="0" smtClean="0"/>
            </a:br>
            <a:r>
              <a:rPr lang="en-US" b="1" dirty="0" smtClean="0"/>
              <a:t>deployment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73125" y="5254625"/>
            <a:ext cx="137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Cruise</a:t>
            </a:r>
            <a:endParaRPr lang="en-US" dirty="0"/>
          </a:p>
        </p:txBody>
      </p:sp>
      <p:pic>
        <p:nvPicPr>
          <p:cNvPr id="3" name="Picture 2" descr="Screen Shot 2020-02-02 at 3.24.5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1425576"/>
            <a:ext cx="6794500" cy="3803384"/>
          </a:xfrm>
          <a:prstGeom prst="rect">
            <a:avLst/>
          </a:prstGeom>
        </p:spPr>
      </p:pic>
      <p:pic>
        <p:nvPicPr>
          <p:cNvPr id="5" name="Picture 4" descr="Screen Shot 2020-02-02 at 3.24.3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75" y="1139826"/>
            <a:ext cx="4822825" cy="2723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875" y="5873750"/>
            <a:ext cx="9023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According to CEO of Cruise cost to produce the Origin at volume will be half the cost of an electric SUV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080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/>
              <a:t>The importance of V2X in context of AV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20-02-02 at 4.37.55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1327150"/>
            <a:ext cx="8890000" cy="425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750" y="5699125"/>
            <a:ext cx="1062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5G  mass deployment will support the capabilities of V2X to keep AV operation safe and secure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4082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Low latency C-V2X active safety use cases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20750" y="5699125"/>
            <a:ext cx="759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In this operational mode the unlicensed 5.9 GHz band is being used</a:t>
            </a:r>
            <a:endParaRPr lang="en-US" sz="1800" b="1" dirty="0"/>
          </a:p>
        </p:txBody>
      </p:sp>
      <p:pic>
        <p:nvPicPr>
          <p:cNvPr id="3" name="Picture 2" descr="Screen Shot 2020-02-02 at 4.49.28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75" y="1133475"/>
            <a:ext cx="90424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625" y="5127625"/>
            <a:ext cx="172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Qualcomm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4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617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L</a:t>
            </a: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atency tolerant C-V2X use cases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70" y="5850975"/>
            <a:ext cx="2141730" cy="10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84250" y="5873750"/>
            <a:ext cx="894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In this operational mode the regular license-band cellular network is being used</a:t>
            </a:r>
            <a:endParaRPr 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36625" y="5127625"/>
            <a:ext cx="172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Qualcomm</a:t>
            </a:r>
            <a:endParaRPr lang="en-US" dirty="0"/>
          </a:p>
        </p:txBody>
      </p:sp>
      <p:pic>
        <p:nvPicPr>
          <p:cNvPr id="2" name="Picture 1" descr="Screen Shot 2020-02-02 at 4.51.4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136650"/>
            <a:ext cx="91059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7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381</Words>
  <Application>Microsoft Macintosh PowerPoint</Application>
  <PresentationFormat>Custom</PresentationFormat>
  <Paragraphs>51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Technical capabilities of AV’s and aspects of infrastructure readiness</vt:lpstr>
      <vt:lpstr>The rocky road from an AV prototype to  an affordable AV series production vehicle</vt:lpstr>
      <vt:lpstr>Lessons learnt from  the Herzberg tragedy</vt:lpstr>
      <vt:lpstr>Redesign of in-vehicle hardware and software architecture for AV operation</vt:lpstr>
      <vt:lpstr>Tesla developed its first AV chip</vt:lpstr>
      <vt:lpstr>Purpose designed AV for large scale  deployment</vt:lpstr>
      <vt:lpstr>The importance of V2X in context of AV</vt:lpstr>
      <vt:lpstr>Low latency C-V2X active safety use cases </vt:lpstr>
      <vt:lpstr>Latency tolerant C-V2X use cases </vt:lpstr>
      <vt:lpstr>Development of EV charging technology</vt:lpstr>
      <vt:lpstr>National network of interoperable chargers</vt:lpstr>
      <vt:lpstr>The importance of standardized testing in  AV development</vt:lpstr>
      <vt:lpstr>Safety standard landscape</vt:lpstr>
      <vt:lpstr>Interaction of closed and open testbed</vt:lpstr>
      <vt:lpstr>How to improve safety and security through  teleoperation</vt:lpstr>
      <vt:lpstr>Automated Vehicle Technology Principles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ISEAUTO</dc:title>
  <dc:creator>Microsoft Office User</dc:creator>
  <cp:lastModifiedBy>Joachim Taiber</cp:lastModifiedBy>
  <cp:revision>57</cp:revision>
  <dcterms:created xsi:type="dcterms:W3CDTF">2016-08-15T16:25:33Z</dcterms:created>
  <dcterms:modified xsi:type="dcterms:W3CDTF">2020-02-02T22:53:16Z</dcterms:modified>
</cp:coreProperties>
</file>